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5" r:id="rId2"/>
  </p:sldMasterIdLst>
  <p:notesMasterIdLst>
    <p:notesMasterId r:id="rId77"/>
  </p:notesMasterIdLst>
  <p:sldIdLst>
    <p:sldId id="745" r:id="rId3"/>
    <p:sldId id="850" r:id="rId4"/>
    <p:sldId id="1051" r:id="rId5"/>
    <p:sldId id="1057" r:id="rId6"/>
    <p:sldId id="1058" r:id="rId7"/>
    <p:sldId id="1059" r:id="rId8"/>
    <p:sldId id="1060" r:id="rId9"/>
    <p:sldId id="851" r:id="rId10"/>
    <p:sldId id="1064" r:id="rId11"/>
    <p:sldId id="1070" r:id="rId12"/>
    <p:sldId id="1069" r:id="rId13"/>
    <p:sldId id="1065" r:id="rId14"/>
    <p:sldId id="1068" r:id="rId15"/>
    <p:sldId id="1067" r:id="rId16"/>
    <p:sldId id="858" r:id="rId17"/>
    <p:sldId id="1033" r:id="rId18"/>
    <p:sldId id="843" r:id="rId19"/>
    <p:sldId id="864" r:id="rId20"/>
    <p:sldId id="865" r:id="rId21"/>
    <p:sldId id="866" r:id="rId22"/>
    <p:sldId id="868" r:id="rId23"/>
    <p:sldId id="878" r:id="rId24"/>
    <p:sldId id="1011" r:id="rId25"/>
    <p:sldId id="844" r:id="rId26"/>
    <p:sldId id="1012" r:id="rId27"/>
    <p:sldId id="879" r:id="rId28"/>
    <p:sldId id="882" r:id="rId29"/>
    <p:sldId id="1015" r:id="rId30"/>
    <p:sldId id="1016" r:id="rId31"/>
    <p:sldId id="1037" r:id="rId32"/>
    <p:sldId id="1038" r:id="rId33"/>
    <p:sldId id="1039" r:id="rId34"/>
    <p:sldId id="1041" r:id="rId35"/>
    <p:sldId id="1042" r:id="rId36"/>
    <p:sldId id="1043" r:id="rId37"/>
    <p:sldId id="1017" r:id="rId38"/>
    <p:sldId id="1018" r:id="rId39"/>
    <p:sldId id="1019" r:id="rId40"/>
    <p:sldId id="1044" r:id="rId41"/>
    <p:sldId id="1045" r:id="rId42"/>
    <p:sldId id="1046" r:id="rId43"/>
    <p:sldId id="1049" r:id="rId44"/>
    <p:sldId id="1048" r:id="rId45"/>
    <p:sldId id="1047" r:id="rId46"/>
    <p:sldId id="1050" r:id="rId47"/>
    <p:sldId id="1021" r:id="rId48"/>
    <p:sldId id="1022" r:id="rId49"/>
    <p:sldId id="1023" r:id="rId50"/>
    <p:sldId id="1024" r:id="rId51"/>
    <p:sldId id="1025" r:id="rId52"/>
    <p:sldId id="877" r:id="rId53"/>
    <p:sldId id="1036" r:id="rId54"/>
    <p:sldId id="836" r:id="rId55"/>
    <p:sldId id="1034" r:id="rId56"/>
    <p:sldId id="847" r:id="rId57"/>
    <p:sldId id="873" r:id="rId58"/>
    <p:sldId id="871" r:id="rId59"/>
    <p:sldId id="872" r:id="rId60"/>
    <p:sldId id="874" r:id="rId61"/>
    <p:sldId id="848" r:id="rId62"/>
    <p:sldId id="838" r:id="rId63"/>
    <p:sldId id="861" r:id="rId64"/>
    <p:sldId id="1035" r:id="rId65"/>
    <p:sldId id="1029" r:id="rId66"/>
    <p:sldId id="1026" r:id="rId67"/>
    <p:sldId id="1030" r:id="rId68"/>
    <p:sldId id="1031" r:id="rId69"/>
    <p:sldId id="1032" r:id="rId70"/>
    <p:sldId id="842" r:id="rId71"/>
    <p:sldId id="860" r:id="rId72"/>
    <p:sldId id="862" r:id="rId73"/>
    <p:sldId id="876" r:id="rId74"/>
    <p:sldId id="1061" r:id="rId75"/>
    <p:sldId id="875"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AE1A"/>
    <a:srgbClr val="AD7848"/>
    <a:srgbClr val="CAAB8D"/>
    <a:srgbClr val="5C8085"/>
    <a:srgbClr val="7D8070"/>
    <a:srgbClr val="EA5643"/>
    <a:srgbClr val="F0ED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82" autoAdjust="0"/>
    <p:restoredTop sz="67722" autoAdjust="0"/>
  </p:normalViewPr>
  <p:slideViewPr>
    <p:cSldViewPr snapToGrid="0" snapToObjects="1">
      <p:cViewPr varScale="1">
        <p:scale>
          <a:sx n="45" d="100"/>
          <a:sy n="45" d="100"/>
        </p:scale>
        <p:origin x="1584" y="24"/>
      </p:cViewPr>
      <p:guideLst/>
    </p:cSldViewPr>
  </p:slideViewPr>
  <p:notesTextViewPr>
    <p:cViewPr>
      <p:scale>
        <a:sx n="3" d="2"/>
        <a:sy n="3" d="2"/>
      </p:scale>
      <p:origin x="0" y="0"/>
    </p:cViewPr>
  </p:notesTextViewPr>
  <p:sorterViewPr>
    <p:cViewPr>
      <p:scale>
        <a:sx n="100" d="100"/>
        <a:sy n="100" d="100"/>
      </p:scale>
      <p:origin x="0" y="-18960"/>
    </p:cViewPr>
  </p:sorterViewPr>
  <p:notesViewPr>
    <p:cSldViewPr snapToGrid="0" snapToObjects="1" showGuides="1">
      <p:cViewPr varScale="1">
        <p:scale>
          <a:sx n="66" d="100"/>
          <a:sy n="66" d="100"/>
        </p:scale>
        <p:origin x="3134" y="2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3AB882-EF65-B94F-9D20-512448E8BC45}" type="datetimeFigureOut">
              <a:rPr lang="en-US" smtClean="0"/>
              <a:t>5/16/2022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F54FE7-8816-5540-BBA5-9082E148A9E0}" type="slidenum">
              <a:rPr lang="en-US" smtClean="0"/>
              <a:t>‹#›</a:t>
            </a:fld>
            <a:endParaRPr lang="en-US"/>
          </a:p>
        </p:txBody>
      </p:sp>
    </p:spTree>
    <p:extLst>
      <p:ext uri="{BB962C8B-B14F-4D97-AF65-F5344CB8AC3E}">
        <p14:creationId xmlns:p14="http://schemas.microsoft.com/office/powerpoint/2010/main" val="1289506972"/>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000" kern="1200">
        <a:solidFill>
          <a:schemeClr val="tx1"/>
        </a:solidFill>
        <a:latin typeface="+mn-lt"/>
        <a:ea typeface="+mn-ea"/>
        <a:cs typeface="+mn-cs"/>
      </a:defRPr>
    </a:lvl2pPr>
    <a:lvl3pPr marL="914400" algn="l" defTabSz="914400" rtl="0" eaLnBrk="1" latinLnBrk="0" hangingPunct="1">
      <a:defRPr sz="1000" kern="1200">
        <a:solidFill>
          <a:schemeClr val="tx1"/>
        </a:solidFill>
        <a:latin typeface="+mn-lt"/>
        <a:ea typeface="+mn-ea"/>
        <a:cs typeface="+mn-cs"/>
      </a:defRPr>
    </a:lvl3pPr>
    <a:lvl4pPr marL="1371600" algn="l" defTabSz="914400" rtl="0" eaLnBrk="1" latinLnBrk="0" hangingPunct="1">
      <a:defRPr sz="1000" kern="1200">
        <a:solidFill>
          <a:schemeClr val="tx1"/>
        </a:solidFill>
        <a:latin typeface="+mn-lt"/>
        <a:ea typeface="+mn-ea"/>
        <a:cs typeface="+mn-cs"/>
      </a:defRPr>
    </a:lvl4pPr>
    <a:lvl5pPr marL="1828800" algn="l" defTabSz="914400" rtl="0" eaLnBrk="1" latinLnBrk="0" hangingPunct="1">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a:t>
            </a:r>
            <a:br>
              <a:rPr lang="en-US" dirty="0"/>
            </a:br>
            <a:br>
              <a:rPr lang="en-US" dirty="0"/>
            </a:br>
            <a:r>
              <a:rPr lang="en-US" dirty="0"/>
              <a:t>Thanks for coming to my presentation.</a:t>
            </a:r>
          </a:p>
          <a:p>
            <a:r>
              <a:rPr lang="en-US" dirty="0"/>
              <a:t>My name is Alexios Voulimeneas, and I am a postdoc in the </a:t>
            </a:r>
            <a:r>
              <a:rPr lang="en-US" dirty="0" err="1"/>
              <a:t>distrinet</a:t>
            </a:r>
            <a:r>
              <a:rPr lang="en-US" dirty="0"/>
              <a:t> research group at KU Leuven.</a:t>
            </a:r>
          </a:p>
          <a:p>
            <a:r>
              <a:rPr lang="en-US" dirty="0"/>
              <a:t>Today I will present our work with the title You Shall Not (by)Pass! Practical, Secure, and Fast PKU-based Sandboxing.</a:t>
            </a:r>
          </a:p>
          <a:p>
            <a:endParaRPr lang="en-BE" dirty="0"/>
          </a:p>
        </p:txBody>
      </p:sp>
      <p:sp>
        <p:nvSpPr>
          <p:cNvPr id="4" name="Slide Number Placeholder 3"/>
          <p:cNvSpPr>
            <a:spLocks noGrp="1"/>
          </p:cNvSpPr>
          <p:nvPr>
            <p:ph type="sldNum" sz="quarter" idx="5"/>
          </p:nvPr>
        </p:nvSpPr>
        <p:spPr/>
        <p:txBody>
          <a:bodyPr/>
          <a:lstStyle/>
          <a:p>
            <a:fld id="{61F54FE7-8816-5540-BBA5-9082E148A9E0}" type="slidenum">
              <a:rPr lang="en-US" smtClean="0"/>
              <a:t>1</a:t>
            </a:fld>
            <a:endParaRPr lang="en-US"/>
          </a:p>
        </p:txBody>
      </p:sp>
    </p:spTree>
    <p:extLst>
      <p:ext uri="{BB962C8B-B14F-4D97-AF65-F5344CB8AC3E}">
        <p14:creationId xmlns:p14="http://schemas.microsoft.com/office/powerpoint/2010/main" val="868200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For example, assume these two readable and writable memory pages.</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444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A developer can tag </a:t>
            </a:r>
            <a:r>
              <a:rPr lang="en-US" b="1" dirty="0">
                <a:cs typeface="Calibri"/>
              </a:rPr>
              <a:t>Page 1 </a:t>
            </a:r>
            <a:r>
              <a:rPr lang="en-US" dirty="0">
                <a:cs typeface="Calibri"/>
              </a:rPr>
              <a:t>with </a:t>
            </a:r>
            <a:r>
              <a:rPr lang="en-US" b="1" dirty="0">
                <a:cs typeface="Calibri"/>
              </a:rPr>
              <a:t>protection key 2</a:t>
            </a:r>
            <a:r>
              <a:rPr lang="en-US" dirty="0">
                <a:cs typeface="Calibri"/>
              </a:rPr>
              <a:t>.</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5091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u="none" strike="noStrike" baseline="0" dirty="0">
                <a:latin typeface="Inconsolatazi4-Regular"/>
              </a:rPr>
              <a:t>PKRU</a:t>
            </a:r>
            <a:r>
              <a:rPr lang="en-US" sz="1000" b="0" i="0" u="none" strike="noStrike" baseline="0" dirty="0">
                <a:latin typeface="Inconsolatazi4-Regular"/>
              </a:rPr>
              <a:t>, a new user-mode register, </a:t>
            </a:r>
            <a:r>
              <a:rPr lang="en-US" sz="1000" b="0" i="0" u="none" strike="noStrike" baseline="0" dirty="0">
                <a:latin typeface="LinLibertineT"/>
              </a:rPr>
              <a:t>contains two bits for each protection key, that are used to control </a:t>
            </a:r>
            <a:r>
              <a:rPr lang="en-US" dirty="0">
                <a:cs typeface="Calibri"/>
              </a:rPr>
              <a:t>read/write accesses to tagged pages.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baseline="0" dirty="0">
                <a:latin typeface="LinLibertineT"/>
              </a:rPr>
              <a:t>Specifically, the hardware checks these bits during memory accesses for all the pages that are tagged with a key.</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4905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en-US" sz="1000" b="0" i="0" u="none" strike="noStrike" baseline="0" dirty="0">
                <a:latin typeface="LinLibertineT"/>
              </a:rPr>
              <a:t>We can read and modify the </a:t>
            </a:r>
            <a:r>
              <a:rPr lang="en-US" sz="1000" b="1" i="0" u="none" strike="noStrike" baseline="0" dirty="0">
                <a:latin typeface="LinLibertineT"/>
              </a:rPr>
              <a:t>PKRU</a:t>
            </a:r>
            <a:r>
              <a:rPr lang="en-US" sz="1000" b="0" i="0" u="none" strike="noStrike" baseline="0" dirty="0">
                <a:latin typeface="LinLibertineT"/>
              </a:rPr>
              <a:t> register with </a:t>
            </a:r>
            <a:r>
              <a:rPr lang="en-US" sz="1000" b="1" i="0" u="none" strike="noStrike" baseline="0" dirty="0" err="1">
                <a:latin typeface="LinLibertineT"/>
              </a:rPr>
              <a:t>xrstor</a:t>
            </a:r>
            <a:r>
              <a:rPr lang="en-US" sz="1000" b="0" i="0" u="none" strike="noStrike" baseline="0" dirty="0">
                <a:latin typeface="LinLibertineT"/>
              </a:rPr>
              <a:t> or new unprivileged instructions;</a:t>
            </a:r>
            <a:r>
              <a:rPr lang="en-US" sz="1000" b="1" i="0" u="none" strike="noStrike" baseline="0" dirty="0">
                <a:latin typeface="LinLibertineT"/>
              </a:rPr>
              <a:t> </a:t>
            </a:r>
            <a:r>
              <a:rPr lang="en-US" sz="1000" b="1" i="0" u="none" strike="noStrike" baseline="0" dirty="0" err="1">
                <a:latin typeface="LinLibertineT"/>
              </a:rPr>
              <a:t>rdpkru</a:t>
            </a:r>
            <a:r>
              <a:rPr lang="en-US" sz="1000" b="1" i="0" u="none" strike="noStrike" baseline="0" dirty="0">
                <a:latin typeface="LinLibertineT"/>
              </a:rPr>
              <a:t> </a:t>
            </a:r>
            <a:r>
              <a:rPr lang="en-US" sz="1000" b="0" i="0" u="none" strike="noStrike" baseline="0" dirty="0">
                <a:latin typeface="LinLibertineT"/>
              </a:rPr>
              <a:t>and </a:t>
            </a:r>
            <a:r>
              <a:rPr lang="en-US" sz="1000" b="1" i="0" u="none" strike="noStrike" baseline="0" dirty="0" err="1">
                <a:latin typeface="LinLibertineT"/>
              </a:rPr>
              <a:t>wrpkru</a:t>
            </a:r>
            <a:r>
              <a:rPr lang="en-US" sz="1000" b="0" i="0" u="none" strike="noStrike" baseline="0" dirty="0">
                <a:latin typeface="LinLibertineT"/>
              </a:rPr>
              <a:t>.</a:t>
            </a:r>
          </a:p>
          <a:p>
            <a:pPr algn="l"/>
            <a:r>
              <a:rPr lang="en-US" sz="1000" b="0" i="0" u="none" strike="noStrike" baseline="0" dirty="0">
                <a:latin typeface="LinLibertineT"/>
              </a:rPr>
              <a:t>Consequently, we can quickly enable/disable access to memory domains that are associated with the protection keys.</a:t>
            </a:r>
            <a:endParaRPr lang="en-US" dirty="0">
              <a:cs typeface="Calibri"/>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4860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For example, a developer can set the write disable bit for </a:t>
            </a:r>
            <a:r>
              <a:rPr lang="en-US" b="1" dirty="0">
                <a:cs typeface="Calibri"/>
              </a:rPr>
              <a:t>protection key 2</a:t>
            </a:r>
            <a:r>
              <a:rPr lang="en-US" dirty="0">
                <a:cs typeface="Calibri"/>
              </a:rPr>
              <a:t> in the </a:t>
            </a:r>
            <a:r>
              <a:rPr lang="en-US" b="1" dirty="0">
                <a:cs typeface="Calibri"/>
              </a:rPr>
              <a:t>PKRU</a:t>
            </a:r>
            <a:r>
              <a:rPr lang="en-US" dirty="0">
                <a:cs typeface="Calibri"/>
              </a:rPr>
              <a:t> register to revoke write accesses to </a:t>
            </a:r>
            <a:r>
              <a:rPr lang="en-US" b="1" dirty="0">
                <a:cs typeface="Calibri"/>
              </a:rPr>
              <a:t>Page 1 </a:t>
            </a:r>
            <a:r>
              <a:rPr lang="en-US" dirty="0">
                <a:cs typeface="Calibri"/>
              </a:rPr>
              <a:t>that is tagged with this key.</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5593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latin typeface="LinLibertineT"/>
              </a:rPr>
              <a:t>Several memory isolation schemes leverage PKU to isolate trusted from untrusted components.</a:t>
            </a:r>
            <a:br>
              <a:rPr lang="en-US" sz="1800" dirty="0">
                <a:cs typeface="Calibri"/>
              </a:rPr>
            </a:br>
            <a:endParaRPr lang="en-US" sz="18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***Additional content***</a:t>
            </a:r>
            <a:endParaRPr lang="en-US" sz="18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cs typeface="Calibri"/>
            </a:endParaRPr>
          </a:p>
          <a:p>
            <a:pPr algn="l"/>
            <a:r>
              <a:rPr lang="en-US" sz="1800" dirty="0">
                <a:cs typeface="Calibri"/>
              </a:rPr>
              <a:t>VIP-2021, NoJitsu-2020, Jenny-2022, FlexOS-2022, PKRUSafe-2022, CryptoMPK-2022, ERIM-2019, Hodor-2019, IskiOS-2021, XOMSwitch-2018, SGXLock-2022, CubicleOS-2021, Enclosure-2021, libmpk-2019, TheEndoKernel-2021, </a:t>
            </a:r>
            <a:r>
              <a:rPr lang="el-GR" sz="1800" dirty="0">
                <a:cs typeface="Calibri"/>
              </a:rPr>
              <a:t>μ</a:t>
            </a:r>
            <a:r>
              <a:rPr lang="en-US" sz="1800" dirty="0">
                <a:cs typeface="Calibri"/>
              </a:rPr>
              <a:t>Tiles-2020, ShiningLightOnShadowStacks-2019, MemSentry-2017, MonGuard-2020, Seimi-2020</a:t>
            </a:r>
          </a:p>
          <a:p>
            <a:pPr marL="0" marR="0" lvl="0" indent="0" algn="l" defTabSz="914400" rtl="0" eaLnBrk="1" fontAlgn="auto" latinLnBrk="0" hangingPunct="1">
              <a:lnSpc>
                <a:spcPct val="100000"/>
              </a:lnSpc>
              <a:spcBef>
                <a:spcPts val="1000"/>
              </a:spcBef>
              <a:spcAft>
                <a:spcPts val="0"/>
              </a:spcAft>
              <a:buClrTx/>
              <a:buSzTx/>
              <a:buFontTx/>
              <a:buNone/>
              <a:tabLst/>
              <a:defRPr/>
            </a:pPr>
            <a:endParaRPr lang="en-US" sz="1800" dirty="0">
              <a:cs typeface="Calibri"/>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lang="en-US" sz="1800" dirty="0">
                <a:cs typeface="Calibri"/>
              </a:rPr>
              <a:t>https://www.jasondavies.com/wordcloud/</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885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en-US" sz="1800" b="0" i="0" u="none" strike="noStrike" baseline="0" dirty="0">
                <a:latin typeface="LinLibertineT"/>
              </a:rPr>
              <a:t>These systems typically tag memory pages containing trusted state and data with a different protection key than the other pages, thereby placing them in two different memory protection domains, the trusted and the untrusted.</a:t>
            </a:r>
            <a:endParaRPr lang="en-US" sz="1800" b="0" i="0" u="none" strike="noStrike" baseline="-25000" dirty="0">
              <a:latin typeface="LinLibertineT"/>
            </a:endParaRPr>
          </a:p>
          <a:p>
            <a:pPr algn="l"/>
            <a:br>
              <a:rPr lang="en-US" sz="1800" b="0" i="0" u="none" strike="noStrike" baseline="0" dirty="0">
                <a:latin typeface="LinLibertineT"/>
              </a:rPr>
            </a:br>
            <a:r>
              <a:rPr lang="en-US" sz="1800" b="0" i="0" u="none" strike="noStrike" baseline="0" dirty="0">
                <a:latin typeface="LinLibertineT"/>
              </a:rPr>
              <a:t>The trusted code is then allowed to access both memory domains, whereas untrusted code can only access the untrusted memory domain.</a:t>
            </a:r>
            <a:br>
              <a:rPr lang="en-US" dirty="0">
                <a:cs typeface="Calibri"/>
              </a:rPr>
            </a:br>
            <a:endParaRPr lang="en-US" dirty="0">
              <a:cs typeface="Calibri"/>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3133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However, PKU is not secure on its own.</a:t>
            </a:r>
          </a:p>
          <a:p>
            <a:pPr marL="0" marR="0" lvl="0" indent="0" algn="l" defTabSz="914400" rtl="0" eaLnBrk="1" fontAlgn="auto" latinLnBrk="0" hangingPunct="1">
              <a:lnSpc>
                <a:spcPct val="100000"/>
              </a:lnSpc>
              <a:spcBef>
                <a:spcPts val="1000"/>
              </a:spcBef>
              <a:spcAft>
                <a:spcPts val="0"/>
              </a:spcAft>
              <a:buClrTx/>
              <a:buSzTx/>
              <a:buFontTx/>
              <a:buNone/>
              <a:tabLst/>
              <a:defRPr/>
            </a:pPr>
            <a:r>
              <a:rPr lang="en-US" b="1" dirty="0">
                <a:cs typeface="Calibri"/>
              </a:rPr>
              <a:t>PKRU</a:t>
            </a:r>
            <a:r>
              <a:rPr lang="en-US" dirty="0">
                <a:cs typeface="Calibri"/>
              </a:rPr>
              <a:t> is a user-mode register, and attackers that hijack control flow can abuse exploitable </a:t>
            </a:r>
            <a:r>
              <a:rPr lang="en-US" b="1" dirty="0" err="1">
                <a:cs typeface="Calibri"/>
              </a:rPr>
              <a:t>wrpkru</a:t>
            </a:r>
            <a:r>
              <a:rPr lang="en-US" dirty="0">
                <a:cs typeface="Calibri"/>
              </a:rPr>
              <a:t> and </a:t>
            </a:r>
            <a:r>
              <a:rPr lang="en-US" b="1" dirty="0" err="1">
                <a:cs typeface="Calibri"/>
              </a:rPr>
              <a:t>xrststor</a:t>
            </a:r>
            <a:r>
              <a:rPr lang="en-US" dirty="0">
                <a:cs typeface="Calibri"/>
              </a:rPr>
              <a:t> instructions to modify it.</a:t>
            </a:r>
            <a:endParaRPr lang="en-US" b="1" dirty="0">
              <a:cs typeface="Calibri"/>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Code may contain such so-called unsafe instructions or attackers can force the application to introduce new ones.</a:t>
            </a: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Consequently, PKU should be used together with other mitigations such CFI that come with their own challenges.</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94570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t>ERIM and </a:t>
            </a:r>
            <a:r>
              <a:rPr lang="en-US" dirty="0" err="1"/>
              <a:t>Hodor</a:t>
            </a:r>
            <a:r>
              <a:rPr lang="en-US" dirty="0"/>
              <a:t> proposed PKU-based memory isolation schemes that do no rely on additional mitigations.</a:t>
            </a:r>
          </a:p>
          <a:p>
            <a:pPr marL="0" marR="0" lvl="0" indent="0" algn="l" defTabSz="914400" rtl="0" eaLnBrk="1" fontAlgn="auto" latinLnBrk="0" hangingPunct="1">
              <a:lnSpc>
                <a:spcPct val="100000"/>
              </a:lnSpc>
              <a:spcBef>
                <a:spcPts val="100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t>Both systems separate applications in trusted and untrusted components, and use two memory domains.</a:t>
            </a:r>
            <a:endParaRPr lang="en-US" baseline="-25000" dirty="0"/>
          </a:p>
          <a:p>
            <a:pPr marL="0" marR="0" lvl="0" indent="0" algn="l" defTabSz="914400" rtl="0" eaLnBrk="1" fontAlgn="auto" latinLnBrk="0" hangingPunct="1">
              <a:lnSpc>
                <a:spcPct val="100000"/>
              </a:lnSpc>
              <a:spcBef>
                <a:spcPts val="100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t>In addition, they transfer control from untrusted to trusted components or </a:t>
            </a:r>
            <a:r>
              <a:rPr lang="en-US" dirty="0" err="1"/>
              <a:t>vais</a:t>
            </a:r>
            <a:r>
              <a:rPr lang="en-US" dirty="0"/>
              <a:t> versa only via exploit-proof call gates.</a:t>
            </a:r>
          </a:p>
          <a:p>
            <a:pPr marL="0" marR="0" lvl="0" indent="0" algn="l" defTabSz="914400" rtl="0" eaLnBrk="1" fontAlgn="auto" latinLnBrk="0" hangingPunct="1">
              <a:lnSpc>
                <a:spcPct val="100000"/>
              </a:lnSpc>
              <a:spcBef>
                <a:spcPts val="1000"/>
              </a:spcBef>
              <a:spcAft>
                <a:spcPts val="0"/>
              </a:spcAft>
              <a:buClrTx/>
              <a:buSzTx/>
              <a:buFontTx/>
              <a:buNone/>
              <a:tabLst/>
              <a:defRPr/>
            </a:pPr>
            <a:endParaRPr lang="en-US"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24779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t>That only contain safe </a:t>
            </a:r>
            <a:r>
              <a:rPr lang="en-US" b="1" dirty="0"/>
              <a:t>PKRU</a:t>
            </a:r>
            <a:r>
              <a:rPr lang="en-US" dirty="0"/>
              <a:t>-modifying instructions.</a:t>
            </a:r>
          </a:p>
          <a:p>
            <a:pPr marL="0" marR="0" lvl="0" indent="0" algn="l" defTabSz="914400" rtl="0" eaLnBrk="1" fontAlgn="auto" latinLnBrk="0" hangingPunct="1">
              <a:lnSpc>
                <a:spcPct val="100000"/>
              </a:lnSpc>
              <a:spcBef>
                <a:spcPts val="100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1000"/>
              </a:spcBef>
              <a:spcAft>
                <a:spcPts val="0"/>
              </a:spcAft>
              <a:buClrTx/>
              <a:buSzTx/>
              <a:buFontTx/>
              <a:buNone/>
              <a:tabLst/>
              <a:defRPr/>
            </a:pPr>
            <a:r>
              <a:rPr lang="en-US" b="1" dirty="0"/>
              <a:t>***Additional content***</a:t>
            </a:r>
            <a:endParaRPr lang="en-US" dirty="0"/>
          </a:p>
          <a:p>
            <a:pPr marL="0" marR="0" lvl="0" indent="0" algn="l" defTabSz="914400" rtl="0" eaLnBrk="1" fontAlgn="auto" latinLnBrk="0" hangingPunct="1">
              <a:lnSpc>
                <a:spcPct val="100000"/>
              </a:lnSpc>
              <a:spcBef>
                <a:spcPts val="100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err="1"/>
              <a:t>wrpkru</a:t>
            </a:r>
            <a:r>
              <a:rPr lang="en-US" dirty="0"/>
              <a:t> followed by </a:t>
            </a:r>
            <a:r>
              <a:rPr lang="en-US" dirty="0" err="1"/>
              <a:t>jmp</a:t>
            </a:r>
            <a:r>
              <a:rPr lang="en-US" dirty="0"/>
              <a:t> to trusted code</a:t>
            </a: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err="1"/>
              <a:t>wrpkru</a:t>
            </a:r>
            <a:r>
              <a:rPr lang="en-US" dirty="0"/>
              <a:t> followed by code to ensure PKRU is unprivileged</a:t>
            </a:r>
            <a:r>
              <a:rPr lang="en-US" dirty="0">
                <a:cs typeface="Calibri"/>
              </a:rPr>
              <a:t> when exiting the gate</a:t>
            </a:r>
          </a:p>
          <a:p>
            <a:pPr marL="0" marR="0" lvl="0" indent="0" algn="l" defTabSz="914400" rtl="0" eaLnBrk="1" fontAlgn="auto" latinLnBrk="0" hangingPunct="1">
              <a:lnSpc>
                <a:spcPct val="100000"/>
              </a:lnSpc>
              <a:spcBef>
                <a:spcPts val="1000"/>
              </a:spcBef>
              <a:spcAft>
                <a:spcPts val="0"/>
              </a:spcAft>
              <a:buClrTx/>
              <a:buSzTx/>
              <a:buFontTx/>
              <a:buNone/>
              <a:tabLst/>
              <a:defRPr/>
            </a:pPr>
            <a:endParaRPr lang="en-US" dirty="0">
              <a:cs typeface="Calibri"/>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6209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kern="1200" dirty="0">
                <a:solidFill>
                  <a:schemeClr val="tx1"/>
                </a:solidFill>
                <a:effectLst/>
                <a:latin typeface="+mn-lt"/>
                <a:ea typeface="+mn-ea"/>
                <a:cs typeface="+mn-cs"/>
              </a:rPr>
              <a:t>Google recently revealed that 70% of the critical security bugs in Chromium are memory safety bugs,</a:t>
            </a:r>
          </a:p>
          <a:p>
            <a:r>
              <a:rPr lang="en-US" sz="1000" b="0" i="0" kern="1200" dirty="0">
                <a:solidFill>
                  <a:schemeClr val="tx1"/>
                </a:solidFill>
                <a:effectLst/>
                <a:latin typeface="+mn-lt"/>
                <a:ea typeface="+mn-ea"/>
                <a:cs typeface="+mn-cs"/>
              </a:rPr>
              <a:t>and also estimated that memory corruptions account for 90% of the vulnerabilities in the Android operating system.</a:t>
            </a:r>
            <a:br>
              <a:rPr lang="en-US" sz="1000" b="0" i="0" kern="1200" dirty="0">
                <a:solidFill>
                  <a:schemeClr val="tx1"/>
                </a:solidFill>
                <a:effectLst/>
                <a:latin typeface="+mn-lt"/>
                <a:ea typeface="+mn-ea"/>
                <a:cs typeface="+mn-cs"/>
              </a:rPr>
            </a:br>
            <a:r>
              <a:rPr lang="en-US" sz="1000" b="0" i="0" kern="1200" dirty="0">
                <a:solidFill>
                  <a:schemeClr val="tx1"/>
                </a:solidFill>
                <a:effectLst/>
                <a:latin typeface="+mn-lt"/>
                <a:ea typeface="+mn-ea"/>
                <a:cs typeface="+mn-cs"/>
              </a:rPr>
              <a:t>Apple and Microsoft have been reporting similar numbers for the past ten years.</a:t>
            </a:r>
          </a:p>
          <a:p>
            <a:endParaRPr lang="en-US" sz="1000" b="0" i="0" kern="1200" dirty="0">
              <a:solidFill>
                <a:schemeClr val="tx1"/>
              </a:solidFill>
              <a:effectLst/>
              <a:latin typeface="+mn-lt"/>
              <a:ea typeface="+mn-ea"/>
              <a:cs typeface="+mn-cs"/>
            </a:endParaRPr>
          </a:p>
          <a:p>
            <a:r>
              <a:rPr lang="en-US" sz="1000" b="0" i="0" kern="1200" dirty="0">
                <a:solidFill>
                  <a:schemeClr val="tx1"/>
                </a:solidFill>
                <a:effectLst/>
                <a:latin typeface="+mn-lt"/>
                <a:ea typeface="+mn-ea"/>
                <a:cs typeface="+mn-cs"/>
              </a:rPr>
              <a:t>Hackers can exploit these memory errors to read or corrupt sensitive program state and data.</a:t>
            </a:r>
          </a:p>
          <a:p>
            <a:endParaRPr lang="en-US" sz="1000" b="0" i="0" kern="1200" dirty="0">
              <a:solidFill>
                <a:schemeClr val="tx1"/>
              </a:solidFill>
              <a:effectLst/>
              <a:latin typeface="+mn-lt"/>
              <a:ea typeface="+mn-ea"/>
              <a:cs typeface="+mn-cs"/>
            </a:endParaRPr>
          </a:p>
          <a:p>
            <a:r>
              <a:rPr lang="en-US" sz="1000" b="1" i="0" kern="1200" dirty="0">
                <a:solidFill>
                  <a:schemeClr val="tx1"/>
                </a:solidFill>
                <a:effectLst/>
                <a:latin typeface="+mn-lt"/>
                <a:ea typeface="+mn-ea"/>
                <a:cs typeface="+mn-cs"/>
              </a:rPr>
              <a:t>***Additional content***</a:t>
            </a:r>
          </a:p>
          <a:p>
            <a:endParaRPr lang="en-US" sz="1000" b="1" i="0" kern="1200" dirty="0">
              <a:solidFill>
                <a:schemeClr val="tx1"/>
              </a:solidFill>
              <a:effectLst/>
              <a:latin typeface="+mn-lt"/>
              <a:ea typeface="+mn-ea"/>
              <a:cs typeface="+mn-cs"/>
            </a:endParaRPr>
          </a:p>
          <a:p>
            <a:r>
              <a:rPr lang="en-US" sz="1000" b="0" i="0" kern="1200" dirty="0">
                <a:solidFill>
                  <a:schemeClr val="tx1"/>
                </a:solidFill>
                <a:effectLst/>
                <a:latin typeface="+mn-lt"/>
                <a:ea typeface="+mn-ea"/>
                <a:cs typeface="+mn-cs"/>
              </a:rPr>
              <a:t>This sensitive data might include encryption keys, passwords, user credentials et cetera, et cetera.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9A9D24-139D-2544-BEF6-0E91EB1076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5266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t>That only contain safe </a:t>
            </a:r>
            <a:r>
              <a:rPr lang="en-US" b="1" dirty="0"/>
              <a:t>PKRU</a:t>
            </a:r>
            <a:r>
              <a:rPr lang="en-US" dirty="0"/>
              <a:t>-modifying instructions.</a:t>
            </a:r>
          </a:p>
          <a:p>
            <a:pPr marL="0" marR="0" lvl="0" indent="0" algn="l" defTabSz="914400" rtl="0" eaLnBrk="1" fontAlgn="auto" latinLnBrk="0" hangingPunct="1">
              <a:lnSpc>
                <a:spcPct val="100000"/>
              </a:lnSpc>
              <a:spcBef>
                <a:spcPts val="100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1000"/>
              </a:spcBef>
              <a:spcAft>
                <a:spcPts val="0"/>
              </a:spcAft>
              <a:buClrTx/>
              <a:buSzTx/>
              <a:buFontTx/>
              <a:buNone/>
              <a:tabLst/>
              <a:defRPr/>
            </a:pPr>
            <a:r>
              <a:rPr lang="en-US" b="1" dirty="0"/>
              <a:t>***Additional content***</a:t>
            </a:r>
          </a:p>
          <a:p>
            <a:pPr marL="0" marR="0" lvl="0" indent="0" algn="l" defTabSz="914400" rtl="0" eaLnBrk="1" fontAlgn="auto" latinLnBrk="0" hangingPunct="1">
              <a:lnSpc>
                <a:spcPct val="100000"/>
              </a:lnSpc>
              <a:spcBef>
                <a:spcPts val="100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err="1"/>
              <a:t>wrpkru</a:t>
            </a:r>
            <a:r>
              <a:rPr lang="en-US" dirty="0"/>
              <a:t> followed by </a:t>
            </a:r>
            <a:r>
              <a:rPr lang="en-US" dirty="0" err="1"/>
              <a:t>jmp</a:t>
            </a:r>
            <a:r>
              <a:rPr lang="en-US" dirty="0"/>
              <a:t> to trusted code</a:t>
            </a: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err="1"/>
              <a:t>wrpkru</a:t>
            </a:r>
            <a:r>
              <a:rPr lang="en-US" dirty="0"/>
              <a:t> followed by code to ensure PKRU is unprivileged</a:t>
            </a:r>
            <a:r>
              <a:rPr lang="en-US" dirty="0">
                <a:cs typeface="Calibri"/>
              </a:rPr>
              <a:t> when exiting the gate</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6493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Both systems eliminate or detect unsafe instructions in applications using build-in PKU-based sandboxes.</a:t>
            </a:r>
            <a:br>
              <a:rPr lang="en-US" dirty="0">
                <a:cs typeface="Calibri"/>
              </a:rPr>
            </a:br>
            <a:endParaRPr lang="en-US" dirty="0">
              <a:cs typeface="Calibri"/>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ERIM uses binary rewriting to eliminate unsafe instructions in programs offline.</a:t>
            </a: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Then its sandbox scans new code for unsafe instructions and marks pages containing such instructions as non-executable.</a:t>
            </a:r>
          </a:p>
          <a:p>
            <a:pPr marL="0" marR="0" lvl="0" indent="0" algn="l" defTabSz="914400" rtl="0" eaLnBrk="1" fontAlgn="auto" latinLnBrk="0" hangingPunct="1">
              <a:lnSpc>
                <a:spcPct val="100000"/>
              </a:lnSpc>
              <a:spcBef>
                <a:spcPts val="100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err="1">
                <a:cs typeface="Calibri"/>
              </a:rPr>
              <a:t>Hodor’s</a:t>
            </a:r>
            <a:r>
              <a:rPr lang="en-US" dirty="0">
                <a:cs typeface="Calibri"/>
              </a:rPr>
              <a:t> sandbox works in a similar way, but instead of relying on binary rewriting it uses hardware breakpoints to vet unsafe instructions at run-time, and stop them before they do damage.</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20685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Unfortunately, there are several challenges associated with PKU-based sandboxes.</a:t>
            </a:r>
          </a:p>
          <a:p>
            <a:pPr marL="0" marR="0" lvl="0" indent="0" algn="l" defTabSz="914400" rtl="0" eaLnBrk="1" fontAlgn="auto" latinLnBrk="0" hangingPunct="1">
              <a:lnSpc>
                <a:spcPct val="100000"/>
              </a:lnSpc>
              <a:spcBef>
                <a:spcPts val="100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For this talk, due to time constraints, I will focus on a subset of these challenges.</a:t>
            </a:r>
            <a:br>
              <a:rPr lang="en-US" dirty="0">
                <a:cs typeface="Calibri"/>
              </a:rPr>
            </a:br>
            <a:r>
              <a:rPr lang="en-US" dirty="0">
                <a:cs typeface="Calibri"/>
              </a:rPr>
              <a:t>You can check our paper for more details.</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31496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Let’s start with the challenges related to handling of unsafe instructions.</a:t>
            </a:r>
          </a:p>
          <a:p>
            <a:endParaRPr lang="en-US" dirty="0"/>
          </a:p>
        </p:txBody>
      </p:sp>
      <p:sp>
        <p:nvSpPr>
          <p:cNvPr id="4" name="Slide Number Placeholder 3"/>
          <p:cNvSpPr>
            <a:spLocks noGrp="1"/>
          </p:cNvSpPr>
          <p:nvPr>
            <p:ph type="sldNum" sz="quarter" idx="5"/>
          </p:nvPr>
        </p:nvSpPr>
        <p:spPr/>
        <p:txBody>
          <a:bodyPr/>
          <a:lstStyle/>
          <a:p>
            <a:fld id="{61F54FE7-8816-5540-BBA5-9082E148A9E0}" type="slidenum">
              <a:rPr lang="en-US" smtClean="0"/>
              <a:t>23</a:t>
            </a:fld>
            <a:endParaRPr lang="en-US"/>
          </a:p>
        </p:txBody>
      </p:sp>
    </p:spTree>
    <p:extLst>
      <p:ext uri="{BB962C8B-B14F-4D97-AF65-F5344CB8AC3E}">
        <p14:creationId xmlns:p14="http://schemas.microsoft.com/office/powerpoint/2010/main" val="4818352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First, it turns out that </a:t>
            </a:r>
            <a:r>
              <a:rPr lang="en-US" dirty="0" err="1">
                <a:cs typeface="Calibri"/>
              </a:rPr>
              <a:t>Hodor’s</a:t>
            </a:r>
            <a:r>
              <a:rPr lang="en-US" dirty="0">
                <a:cs typeface="Calibri"/>
              </a:rPr>
              <a:t> sandbox does not vet </a:t>
            </a:r>
            <a:r>
              <a:rPr lang="en-US" b="1" dirty="0" err="1">
                <a:cs typeface="Calibri"/>
              </a:rPr>
              <a:t>xrstor</a:t>
            </a:r>
            <a:r>
              <a:rPr lang="en-US" dirty="0">
                <a:cs typeface="Calibri"/>
              </a:rPr>
              <a:t> instructions at all, so attackers can abuse them.</a:t>
            </a:r>
          </a:p>
          <a:p>
            <a:pPr marL="0" marR="0" lvl="0" indent="0" algn="l" defTabSz="914400" rtl="0" eaLnBrk="1" fontAlgn="auto" latinLnBrk="0" hangingPunct="1">
              <a:lnSpc>
                <a:spcPct val="100000"/>
              </a:lnSpc>
              <a:spcBef>
                <a:spcPts val="100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Second, we discovered that ERIM’s approach works for old systems but not for recent ones.</a:t>
            </a:r>
          </a:p>
          <a:p>
            <a:pPr marL="0" marR="0" lvl="0" indent="0" algn="l" defTabSz="914400" rtl="0" eaLnBrk="1" fontAlgn="auto" latinLnBrk="0" hangingPunct="1">
              <a:lnSpc>
                <a:spcPct val="100000"/>
              </a:lnSpc>
              <a:spcBef>
                <a:spcPts val="100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The reason is that ERIM’s binary rewriter cannot eliminate all unsafe instructions in recent versions of binaries like </a:t>
            </a:r>
            <a:r>
              <a:rPr lang="en-US" dirty="0" err="1">
                <a:cs typeface="Calibri"/>
              </a:rPr>
              <a:t>libc</a:t>
            </a:r>
            <a:r>
              <a:rPr lang="en-US" dirty="0">
                <a:cs typeface="Calibri"/>
              </a:rPr>
              <a:t> and </a:t>
            </a:r>
            <a:r>
              <a:rPr lang="en-US" dirty="0" err="1">
                <a:cs typeface="Calibri"/>
              </a:rPr>
              <a:t>libm</a:t>
            </a:r>
            <a:r>
              <a:rPr lang="en-US" dirty="0">
                <a:cs typeface="Calibri"/>
              </a:rPr>
              <a:t>.</a:t>
            </a:r>
            <a:br>
              <a:rPr lang="en-US" dirty="0">
                <a:cs typeface="Calibri"/>
              </a:rPr>
            </a:br>
            <a:r>
              <a:rPr lang="en-US" dirty="0">
                <a:cs typeface="Calibri"/>
              </a:rPr>
              <a:t>Then ERIM’s sandbox marks pages containing such instructions as non-executable, which causes even trivial compartmentalized programs to terminate early, since these pages contain valid code that the programs use.</a:t>
            </a:r>
          </a:p>
          <a:p>
            <a:pPr algn="l"/>
            <a:r>
              <a:rPr lang="en-US" sz="1800" b="0" i="0" u="none" strike="noStrike" baseline="0" dirty="0">
                <a:latin typeface="LinLibertineT"/>
              </a:rPr>
              <a:t>We can modify the sandbox to not mark these pages as non-executable, but this would lead to security issues.</a:t>
            </a:r>
            <a:endParaRPr lang="en-US" dirty="0">
              <a:cs typeface="Calibri"/>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50710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make things worse, attackers can bypass existing PKU-based sandboxes, using the kernel as a confused deputy.</a:t>
            </a:r>
            <a:endParaRPr lang="en-BE" dirty="0"/>
          </a:p>
        </p:txBody>
      </p:sp>
      <p:sp>
        <p:nvSpPr>
          <p:cNvPr id="4" name="Slide Number Placeholder 3"/>
          <p:cNvSpPr>
            <a:spLocks noGrp="1"/>
          </p:cNvSpPr>
          <p:nvPr>
            <p:ph type="sldNum" sz="quarter" idx="5"/>
          </p:nvPr>
        </p:nvSpPr>
        <p:spPr/>
        <p:txBody>
          <a:bodyPr/>
          <a:lstStyle/>
          <a:p>
            <a:fld id="{61F54FE7-8816-5540-BBA5-9082E148A9E0}" type="slidenum">
              <a:rPr lang="en-US" smtClean="0"/>
              <a:t>25</a:t>
            </a:fld>
            <a:endParaRPr lang="en-US"/>
          </a:p>
        </p:txBody>
      </p:sp>
    </p:spTree>
    <p:extLst>
      <p:ext uri="{BB962C8B-B14F-4D97-AF65-F5344CB8AC3E}">
        <p14:creationId xmlns:p14="http://schemas.microsoft.com/office/powerpoint/2010/main" val="24423913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First, Attackers can circumvent page table and PKU permissions using specific system calls or by performing I/O operations to /proc/self/mem file.</a:t>
            </a:r>
          </a:p>
          <a:p>
            <a:pPr marL="0" marR="0" lvl="0" indent="0" algn="l" defTabSz="914400" rtl="0" eaLnBrk="1" fontAlgn="auto" latinLnBrk="0" hangingPunct="1">
              <a:lnSpc>
                <a:spcPct val="100000"/>
              </a:lnSpc>
              <a:spcBef>
                <a:spcPts val="100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Attacker can also bypass PKU-based sandboxes by changing the virtual address space</a:t>
            </a:r>
          </a:p>
          <a:p>
            <a:pPr marL="0" marR="0" lvl="0" indent="0" algn="l" defTabSz="914400" rtl="0" eaLnBrk="1" fontAlgn="auto" latinLnBrk="0" hangingPunct="1">
              <a:lnSpc>
                <a:spcPct val="100000"/>
              </a:lnSpc>
              <a:spcBef>
                <a:spcPts val="100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Another way to bypass PKU-based sandboxes is to add unsafe instructions to executable mappings,</a:t>
            </a: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either by directly modifying their backing files or by abusing multiple mappings of the same shared memory.</a:t>
            </a:r>
          </a:p>
          <a:p>
            <a:pPr marL="0" marR="0" lvl="0" indent="0" algn="l" defTabSz="914400" rtl="0" eaLnBrk="1" fontAlgn="auto" latinLnBrk="0" hangingPunct="1">
              <a:lnSpc>
                <a:spcPct val="100000"/>
              </a:lnSpc>
              <a:spcBef>
                <a:spcPts val="1000"/>
              </a:spcBef>
              <a:spcAft>
                <a:spcPts val="0"/>
              </a:spcAft>
              <a:buClrTx/>
              <a:buSzTx/>
              <a:buFontTx/>
              <a:buNone/>
              <a:tabLst/>
              <a:defRPr/>
            </a:pPr>
            <a:endParaRPr lang="en-US" dirty="0">
              <a:cs typeface="Calibri"/>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1425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Attacker can also exploit low implementation details of the sandboxes like the memory scanning operation.</a:t>
            </a:r>
            <a:br>
              <a:rPr lang="en-US" dirty="0">
                <a:cs typeface="Calibri"/>
              </a:rPr>
            </a:br>
            <a:r>
              <a:rPr lang="en-US" dirty="0">
                <a:cs typeface="Calibri"/>
              </a:rPr>
              <a:t>They were able to exploit “tock too” race conditions in the memory scanning, and also the fact that </a:t>
            </a:r>
            <a:r>
              <a:rPr lang="en-US" dirty="0" err="1">
                <a:cs typeface="Calibri"/>
              </a:rPr>
              <a:t>ptrace</a:t>
            </a:r>
            <a:r>
              <a:rPr lang="en-US" dirty="0">
                <a:cs typeface="Calibri"/>
              </a:rPr>
              <a:t>-based sandboxes cannot directly access </a:t>
            </a:r>
            <a:r>
              <a:rPr lang="en-US" b="1" dirty="0">
                <a:cs typeface="Calibri"/>
              </a:rPr>
              <a:t>PKRU</a:t>
            </a: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(so they use some non-reliable methods to determine the current executing domain). </a:t>
            </a:r>
          </a:p>
          <a:p>
            <a:pPr marL="0" marR="0" lvl="0" indent="0" algn="l" defTabSz="914400" rtl="0" eaLnBrk="1" fontAlgn="auto" latinLnBrk="0" hangingPunct="1">
              <a:lnSpc>
                <a:spcPct val="100000"/>
              </a:lnSpc>
              <a:spcBef>
                <a:spcPts val="100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In both cases the attackers managed to bypass the sandbox and add unsafe instructions to executable memory.</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6786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The aforementioned attacks were developed by Conor et al.</a:t>
            </a:r>
            <a:br>
              <a:rPr lang="en-US" dirty="0">
                <a:cs typeface="Calibri"/>
              </a:rPr>
            </a:br>
            <a:r>
              <a:rPr lang="en-US" dirty="0">
                <a:cs typeface="Calibri"/>
              </a:rPr>
              <a:t>We also developed two new proof-of-concept attacks against PKU-based sandboxes that specifically target </a:t>
            </a:r>
            <a:r>
              <a:rPr lang="en-US" dirty="0" err="1">
                <a:cs typeface="Calibri"/>
              </a:rPr>
              <a:t>Hodor’s</a:t>
            </a:r>
            <a:r>
              <a:rPr lang="en-US" dirty="0">
                <a:cs typeface="Calibri"/>
              </a:rPr>
              <a:t> instruction vetting mechanism.</a:t>
            </a:r>
            <a:br>
              <a:rPr lang="en-US" dirty="0">
                <a:cs typeface="Calibri"/>
              </a:rPr>
            </a:br>
            <a:r>
              <a:rPr lang="en-US" dirty="0">
                <a:cs typeface="Calibri"/>
              </a:rPr>
              <a:t>But they can be generalized.</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0923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Let’s see our first attack.</a:t>
            </a:r>
            <a:br>
              <a:rPr lang="en-US" dirty="0">
                <a:cs typeface="Calibri"/>
              </a:rPr>
            </a:br>
            <a:r>
              <a:rPr lang="en-US" dirty="0">
                <a:cs typeface="Calibri"/>
              </a:rPr>
              <a:t>Assume a process that contains two unsafe instructions.</a:t>
            </a:r>
            <a:br>
              <a:rPr lang="en-US" dirty="0">
                <a:cs typeface="Calibri"/>
              </a:rPr>
            </a:br>
            <a:br>
              <a:rPr lang="en-US" dirty="0">
                <a:cs typeface="Calibri"/>
              </a:rPr>
            </a:br>
            <a:endParaRPr lang="en-US" b="1" dirty="0">
              <a:solidFill>
                <a:srgbClr val="FF0000"/>
              </a:solidFill>
              <a:highlight>
                <a:srgbClr val="FFFF00"/>
              </a:highlight>
              <a:cs typeface="Calibri"/>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9040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A good practice to deal with such vulnerabilities is to compartmentalize programs into trusted and untrusted components,</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2011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err="1">
                <a:cs typeface="Calibri"/>
              </a:rPr>
              <a:t>Hodor’s</a:t>
            </a:r>
            <a:r>
              <a:rPr lang="en-US" dirty="0">
                <a:cs typeface="Calibri"/>
              </a:rPr>
              <a:t> sandbox puts hardware breakpoints on these unsafe instructions to vet them at run-time.</a:t>
            </a:r>
            <a:br>
              <a:rPr lang="en-US" dirty="0">
                <a:cs typeface="Calibri"/>
              </a:rPr>
            </a:br>
            <a:br>
              <a:rPr lang="en-US" dirty="0">
                <a:cs typeface="Calibri"/>
              </a:rPr>
            </a:br>
            <a:endParaRPr lang="en-US" b="1" dirty="0">
              <a:solidFill>
                <a:srgbClr val="FF0000"/>
              </a:solidFill>
              <a:highlight>
                <a:srgbClr val="FFFF00"/>
              </a:highlight>
              <a:cs typeface="Calibri"/>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56196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An attacker can relocate this code, but </a:t>
            </a:r>
            <a:r>
              <a:rPr lang="en-US" dirty="0" err="1">
                <a:cs typeface="Calibri"/>
              </a:rPr>
              <a:t>Hodor’s</a:t>
            </a:r>
            <a:r>
              <a:rPr lang="en-US" dirty="0">
                <a:cs typeface="Calibri"/>
              </a:rPr>
              <a:t> sandbox doesn’t update the hardware breakpoints to point to the new addresses of these instructions.</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3225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Consequently, an attacker can exploit them.</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30339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en-US" sz="1800" b="0" i="0" u="none" strike="noStrike" baseline="0" dirty="0">
                <a:latin typeface="LinLibertineT"/>
              </a:rPr>
              <a:t>Our second attack takes advantage of the fact that hardware breakpoints are thread-local.</a:t>
            </a:r>
          </a:p>
          <a:p>
            <a:pPr algn="l"/>
            <a:endParaRPr lang="en-US" sz="1800" b="0" i="0" u="none" strike="noStrike" baseline="0" dirty="0">
              <a:latin typeface="LinLibertine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latin typeface="LinLibertineT"/>
              </a:rPr>
              <a:t>Assume an attacker that controls </a:t>
            </a:r>
            <a:r>
              <a:rPr lang="en-US" sz="1800" b="1" i="0" u="none" strike="noStrike" baseline="0" dirty="0">
                <a:latin typeface="LinLibertineT"/>
              </a:rPr>
              <a:t>Thread 1</a:t>
            </a:r>
            <a:r>
              <a:rPr lang="en-US" sz="1800" b="0" i="0" u="none" strike="noStrike" baseline="0" dirty="0">
                <a:latin typeface="LinLibertineT"/>
              </a:rPr>
              <a:t>,</a:t>
            </a:r>
            <a:endParaRPr lang="en-US" sz="1800" b="1" dirty="0">
              <a:solidFill>
                <a:srgbClr val="FF0000"/>
              </a:solidFill>
              <a:highlight>
                <a:srgbClr val="FFFF00"/>
              </a:highlight>
              <a:cs typeface="Calibri"/>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13433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latin typeface="LinLibertineT"/>
              </a:rPr>
              <a:t>and introduces a new unsafe instruction.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32543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err="1">
                <a:latin typeface="LinLibertineT"/>
              </a:rPr>
              <a:t>Hodor’s</a:t>
            </a:r>
            <a:r>
              <a:rPr lang="en-US" sz="1800" b="0" i="0" u="none" strike="noStrike" baseline="0" dirty="0">
                <a:latin typeface="LinLibertineT"/>
              </a:rPr>
              <a:t> sandbox sets a breakpoint in the local thread context when it discovers a new unsafe instruction.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latin typeface="LinLibertineT"/>
              </a:rPr>
              <a:t>However, updated hardware breakpoints are not propagated to the other threads.</a:t>
            </a:r>
            <a:br>
              <a:rPr lang="en-US" sz="1800" b="0" i="0" u="none" strike="noStrike" baseline="0" dirty="0">
                <a:latin typeface="LinLibertineT"/>
              </a:rPr>
            </a:br>
            <a:endParaRPr lang="en-US" sz="1800" b="0" i="0" u="none" strike="noStrike" baseline="0" dirty="0">
              <a:latin typeface="LinLibertineT"/>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90537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en-US" sz="1800" b="0" i="0" u="none" strike="noStrike" baseline="0" dirty="0">
                <a:latin typeface="LinLibertineT"/>
              </a:rPr>
              <a:t>As a result, an attacker can abuse this unsafe instruction from another thread.</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7554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solve these problems, we introduce Cerberus: A framework for PKU-based sandboxing.</a:t>
            </a:r>
          </a:p>
        </p:txBody>
      </p:sp>
      <p:sp>
        <p:nvSpPr>
          <p:cNvPr id="4" name="Slide Number Placeholder 3"/>
          <p:cNvSpPr>
            <a:spLocks noGrp="1"/>
          </p:cNvSpPr>
          <p:nvPr>
            <p:ph type="sldNum" sz="quarter" idx="5"/>
          </p:nvPr>
        </p:nvSpPr>
        <p:spPr/>
        <p:txBody>
          <a:bodyPr/>
          <a:lstStyle/>
          <a:p>
            <a:fld id="{61F54FE7-8816-5540-BBA5-9082E148A9E0}" type="slidenum">
              <a:rPr lang="en-US" smtClean="0"/>
              <a:t>37</a:t>
            </a:fld>
            <a:endParaRPr lang="en-US"/>
          </a:p>
        </p:txBody>
      </p:sp>
    </p:spTree>
    <p:extLst>
      <p:ext uri="{BB962C8B-B14F-4D97-AF65-F5344CB8AC3E}">
        <p14:creationId xmlns:p14="http://schemas.microsoft.com/office/powerpoint/2010/main" val="21258804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en-US" sz="1800" b="0" i="0" u="none" strike="noStrike" baseline="0" dirty="0">
                <a:latin typeface="LinLibertineT"/>
              </a:rPr>
              <a:t>Cerberus contains the following components:</a:t>
            </a:r>
            <a:br>
              <a:rPr lang="en-US" sz="1800" b="0" i="0" u="none" strike="noStrike" baseline="0" dirty="0">
                <a:latin typeface="LinLibertineT"/>
              </a:rPr>
            </a:br>
            <a:endParaRPr lang="en-US" sz="1800" b="0" i="0" u="none" strike="noStrike" baseline="0" dirty="0">
              <a:latin typeface="LinLibertineT"/>
            </a:endParaRPr>
          </a:p>
          <a:p>
            <a:pPr algn="l"/>
            <a:r>
              <a:rPr lang="en-US" sz="1800" b="0" i="0" u="none" strike="noStrike" baseline="0" dirty="0">
                <a:latin typeface="LinLibertineT"/>
              </a:rPr>
              <a:t>A binary rewriter, an in-kernel </a:t>
            </a:r>
            <a:r>
              <a:rPr lang="en-US" sz="1800" b="0" i="0" u="none" strike="noStrike" baseline="0" dirty="0" err="1">
                <a:latin typeface="LinLibertineT"/>
              </a:rPr>
              <a:t>syscall</a:t>
            </a:r>
            <a:r>
              <a:rPr lang="en-US" sz="1800" b="0" i="0" u="none" strike="noStrike" baseline="0" dirty="0">
                <a:latin typeface="LinLibertineT"/>
              </a:rPr>
              <a:t> agent, a </a:t>
            </a:r>
            <a:r>
              <a:rPr lang="en-US" sz="1800" b="0" i="0" u="none" strike="noStrike" baseline="0" dirty="0" err="1">
                <a:latin typeface="LinLibertineT"/>
              </a:rPr>
              <a:t>ptrace</a:t>
            </a:r>
            <a:r>
              <a:rPr lang="en-US" sz="1800" b="0" i="0" u="none" strike="noStrike" baseline="0" dirty="0">
                <a:latin typeface="LinLibertineT"/>
              </a:rPr>
              <a:t>-based monitor, an application loader, and a set of APIs.</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6836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en-US" sz="1800" b="0" i="0" u="none" strike="noStrike" baseline="0" dirty="0">
                <a:latin typeface="LinLibertineT"/>
              </a:rPr>
              <a:t>Cerberus contains the following components:</a:t>
            </a:r>
            <a:br>
              <a:rPr lang="en-US" sz="1800" b="0" i="0" u="none" strike="noStrike" baseline="0" dirty="0">
                <a:latin typeface="LinLibertineT"/>
              </a:rPr>
            </a:br>
            <a:endParaRPr lang="en-US" sz="1800" b="0" i="0" u="none" strike="noStrike" baseline="0" dirty="0">
              <a:latin typeface="LinLibertineT"/>
            </a:endParaRPr>
          </a:p>
          <a:p>
            <a:pPr algn="l"/>
            <a:r>
              <a:rPr lang="en-US" sz="1800" b="0" i="0" u="none" strike="noStrike" baseline="0" dirty="0">
                <a:latin typeface="LinLibertineT"/>
              </a:rPr>
              <a:t>A binary rewriter, an in-kernel </a:t>
            </a:r>
            <a:r>
              <a:rPr lang="en-US" sz="1800" b="0" i="0" u="none" strike="noStrike" baseline="0" dirty="0" err="1">
                <a:latin typeface="LinLibertineT"/>
              </a:rPr>
              <a:t>syscall</a:t>
            </a:r>
            <a:r>
              <a:rPr lang="en-US" sz="1800" b="0" i="0" u="none" strike="noStrike" baseline="0" dirty="0">
                <a:latin typeface="LinLibertineT"/>
              </a:rPr>
              <a:t> agent, a </a:t>
            </a:r>
            <a:r>
              <a:rPr lang="en-US" sz="1800" b="0" i="0" u="none" strike="noStrike" baseline="0" dirty="0" err="1">
                <a:latin typeface="LinLibertineT"/>
              </a:rPr>
              <a:t>ptrace</a:t>
            </a:r>
            <a:r>
              <a:rPr lang="en-US" sz="1800" b="0" i="0" u="none" strike="noStrike" baseline="0" dirty="0">
                <a:latin typeface="LinLibertineT"/>
              </a:rPr>
              <a:t>-based monitor, an application loader, and a set of APIs.</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149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and isolate untrusted components that could contain bugs from the trusted ones.</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47635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en-US" sz="1800" b="0" i="0" u="none" strike="noStrike" baseline="0" dirty="0">
                <a:latin typeface="LinLibertineT"/>
              </a:rPr>
              <a:t>Cerberus contains the following components:</a:t>
            </a:r>
            <a:br>
              <a:rPr lang="en-US" sz="1800" b="0" i="0" u="none" strike="noStrike" baseline="0" dirty="0">
                <a:latin typeface="LinLibertineT"/>
              </a:rPr>
            </a:br>
            <a:endParaRPr lang="en-US" sz="1800" b="0" i="0" u="none" strike="noStrike" baseline="0" dirty="0">
              <a:latin typeface="LinLibertineT"/>
            </a:endParaRPr>
          </a:p>
          <a:p>
            <a:pPr algn="l"/>
            <a:r>
              <a:rPr lang="en-US" sz="1800" b="0" i="0" u="none" strike="noStrike" baseline="0" dirty="0">
                <a:latin typeface="LinLibertineT"/>
              </a:rPr>
              <a:t>A binary rewriter, an in-kernel </a:t>
            </a:r>
            <a:r>
              <a:rPr lang="en-US" sz="1800" b="0" i="0" u="none" strike="noStrike" baseline="0" dirty="0" err="1">
                <a:latin typeface="LinLibertineT"/>
              </a:rPr>
              <a:t>syscall</a:t>
            </a:r>
            <a:r>
              <a:rPr lang="en-US" sz="1800" b="0" i="0" u="none" strike="noStrike" baseline="0" dirty="0">
                <a:latin typeface="LinLibertineT"/>
              </a:rPr>
              <a:t> agent, a </a:t>
            </a:r>
            <a:r>
              <a:rPr lang="en-US" sz="1800" b="0" i="0" u="none" strike="noStrike" baseline="0" dirty="0" err="1">
                <a:latin typeface="LinLibertineT"/>
              </a:rPr>
              <a:t>ptrace</a:t>
            </a:r>
            <a:r>
              <a:rPr lang="en-US" sz="1800" b="0" i="0" u="none" strike="noStrike" baseline="0" dirty="0">
                <a:latin typeface="LinLibertineT"/>
              </a:rPr>
              <a:t>-based monitor, an application loader, and a set of APIs.</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0591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en-US" sz="1800" b="0" i="0" u="none" strike="noStrike" baseline="0" dirty="0">
                <a:latin typeface="LinLibertineT"/>
              </a:rPr>
              <a:t>Cerberus contains the following components:</a:t>
            </a:r>
            <a:br>
              <a:rPr lang="en-US" sz="1800" b="0" i="0" u="none" strike="noStrike" baseline="0" dirty="0">
                <a:latin typeface="LinLibertineT"/>
              </a:rPr>
            </a:br>
            <a:endParaRPr lang="en-US" sz="1800" b="0" i="0" u="none" strike="noStrike" baseline="0" dirty="0">
              <a:latin typeface="LinLibertineT"/>
            </a:endParaRPr>
          </a:p>
          <a:p>
            <a:pPr algn="l"/>
            <a:r>
              <a:rPr lang="en-US" sz="1800" b="0" i="0" u="none" strike="noStrike" baseline="0" dirty="0">
                <a:latin typeface="LinLibertineT"/>
              </a:rPr>
              <a:t>A binary rewriter, an in-kernel </a:t>
            </a:r>
            <a:r>
              <a:rPr lang="en-US" sz="1800" b="0" i="0" u="none" strike="noStrike" baseline="0" dirty="0" err="1">
                <a:latin typeface="LinLibertineT"/>
              </a:rPr>
              <a:t>syscall</a:t>
            </a:r>
            <a:r>
              <a:rPr lang="en-US" sz="1800" b="0" i="0" u="none" strike="noStrike" baseline="0" dirty="0">
                <a:latin typeface="LinLibertineT"/>
              </a:rPr>
              <a:t> agent, a </a:t>
            </a:r>
            <a:r>
              <a:rPr lang="en-US" sz="1800" b="0" i="0" u="none" strike="noStrike" baseline="0" dirty="0" err="1">
                <a:latin typeface="LinLibertineT"/>
              </a:rPr>
              <a:t>ptrace</a:t>
            </a:r>
            <a:r>
              <a:rPr lang="en-US" sz="1800" b="0" i="0" u="none" strike="noStrike" baseline="0" dirty="0">
                <a:latin typeface="LinLibertineT"/>
              </a:rPr>
              <a:t>-based monitor, an application loader, and a set of APIs.</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24691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en-US" sz="1800" b="0" i="0" u="none" strike="noStrike" baseline="0" dirty="0">
                <a:latin typeface="LinLibertineT"/>
              </a:rPr>
              <a:t>Cerberus contains the following components:</a:t>
            </a:r>
            <a:br>
              <a:rPr lang="en-US" sz="1800" b="0" i="0" u="none" strike="noStrike" baseline="0" dirty="0">
                <a:latin typeface="LinLibertineT"/>
              </a:rPr>
            </a:br>
            <a:endParaRPr lang="en-US" sz="1800" b="0" i="0" u="none" strike="noStrike" baseline="0" dirty="0">
              <a:latin typeface="LinLibertineT"/>
            </a:endParaRPr>
          </a:p>
          <a:p>
            <a:pPr algn="l"/>
            <a:r>
              <a:rPr lang="en-US" sz="1800" b="0" i="0" u="none" strike="noStrike" baseline="0" dirty="0">
                <a:latin typeface="LinLibertineT"/>
              </a:rPr>
              <a:t>A binary rewriter, an in-kernel </a:t>
            </a:r>
            <a:r>
              <a:rPr lang="en-US" sz="1800" b="0" i="0" u="none" strike="noStrike" baseline="0" dirty="0" err="1">
                <a:latin typeface="LinLibertineT"/>
              </a:rPr>
              <a:t>syscall</a:t>
            </a:r>
            <a:r>
              <a:rPr lang="en-US" sz="1800" b="0" i="0" u="none" strike="noStrike" baseline="0" dirty="0">
                <a:latin typeface="LinLibertineT"/>
              </a:rPr>
              <a:t> agent, a </a:t>
            </a:r>
            <a:r>
              <a:rPr lang="en-US" sz="1800" b="0" i="0" u="none" strike="noStrike" baseline="0" dirty="0" err="1">
                <a:latin typeface="LinLibertineT"/>
              </a:rPr>
              <a:t>ptrace</a:t>
            </a:r>
            <a:r>
              <a:rPr lang="en-US" sz="1800" b="0" i="0" u="none" strike="noStrike" baseline="0" dirty="0">
                <a:latin typeface="LinLibertineT"/>
              </a:rPr>
              <a:t>-based monitor, an application loader, and a set of APIs.</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25907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en-US" sz="1800" b="0" i="0" u="none" strike="noStrike" baseline="0" dirty="0">
                <a:latin typeface="LinLibertineT"/>
              </a:rPr>
              <a:t>Cerberus contains the following components:</a:t>
            </a:r>
            <a:br>
              <a:rPr lang="en-US" sz="1800" b="0" i="0" u="none" strike="noStrike" baseline="0" dirty="0">
                <a:latin typeface="LinLibertineT"/>
              </a:rPr>
            </a:br>
            <a:endParaRPr lang="en-US" sz="1800" b="0" i="0" u="none" strike="noStrike" baseline="0" dirty="0">
              <a:latin typeface="LinLibertineT"/>
            </a:endParaRPr>
          </a:p>
          <a:p>
            <a:pPr algn="l"/>
            <a:r>
              <a:rPr lang="en-US" sz="1800" b="0" i="0" u="none" strike="noStrike" baseline="0" dirty="0">
                <a:latin typeface="LinLibertineT"/>
              </a:rPr>
              <a:t>A binary rewriter, an in-kernel </a:t>
            </a:r>
            <a:r>
              <a:rPr lang="en-US" sz="1800" b="0" i="0" u="none" strike="noStrike" baseline="0" dirty="0" err="1">
                <a:latin typeface="LinLibertineT"/>
              </a:rPr>
              <a:t>syscall</a:t>
            </a:r>
            <a:r>
              <a:rPr lang="en-US" sz="1800" b="0" i="0" u="none" strike="noStrike" baseline="0" dirty="0">
                <a:latin typeface="LinLibertineT"/>
              </a:rPr>
              <a:t> agent, a </a:t>
            </a:r>
            <a:r>
              <a:rPr lang="en-US" sz="1800" b="0" i="0" u="none" strike="noStrike" baseline="0" dirty="0" err="1">
                <a:latin typeface="LinLibertineT"/>
              </a:rPr>
              <a:t>ptrace</a:t>
            </a:r>
            <a:r>
              <a:rPr lang="en-US" sz="1800" b="0" i="0" u="none" strike="noStrike" baseline="0" dirty="0">
                <a:latin typeface="LinLibertineT"/>
              </a:rPr>
              <a:t>-based monitor, an application loader, and a set of APIs.</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0811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en-US" sz="1800" b="0" i="0" u="none" strike="noStrike" baseline="0" dirty="0">
                <a:latin typeface="LinLibertineT"/>
              </a:rPr>
              <a:t>A developer can optionally use the binary rewriter to eliminate as many unsafe instructions as possible from the compartmentalized application.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06359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en-US" sz="1800" b="0" i="0" u="none" strike="noStrike" baseline="0" dirty="0">
                <a:latin typeface="LinLibertineT"/>
              </a:rPr>
              <a:t>Then the developer can use the provided APIs to extend the monitor and the loader components to build a PKU-based sandbox that is tailored to a PKU-based memory isolation scheme.</a:t>
            </a:r>
            <a:endParaRPr lang="en-US" sz="1800" b="1" i="0" u="none" strike="noStrike" baseline="0" dirty="0">
              <a:latin typeface="LinLibertineT"/>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7808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The </a:t>
            </a:r>
            <a:r>
              <a:rPr lang="en-US" dirty="0" err="1">
                <a:cs typeface="Calibri"/>
              </a:rPr>
              <a:t>syscall</a:t>
            </a:r>
            <a:r>
              <a:rPr lang="en-US" dirty="0">
                <a:cs typeface="Calibri"/>
              </a:rPr>
              <a:t> agent along with the default implementations of the monitor and the loader form a basic PKU-based Sandbox.</a:t>
            </a:r>
          </a:p>
          <a:p>
            <a:pPr marL="0" marR="0" lvl="0" indent="0" algn="l" defTabSz="914400" rtl="0" eaLnBrk="1" fontAlgn="auto" latinLnBrk="0" hangingPunct="1">
              <a:lnSpc>
                <a:spcPct val="100000"/>
              </a:lnSpc>
              <a:spcBef>
                <a:spcPts val="100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Let’s see its initialization phase.</a:t>
            </a:r>
          </a:p>
          <a:p>
            <a:pPr marL="0" marR="0" lvl="0" indent="0" algn="l" defTabSz="914400" rtl="0" eaLnBrk="1" fontAlgn="auto" latinLnBrk="0" hangingPunct="1">
              <a:lnSpc>
                <a:spcPct val="100000"/>
              </a:lnSpc>
              <a:spcBef>
                <a:spcPts val="100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Before launching the application, the monitor first injects the loader.</a:t>
            </a: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Then the loader maps a special code page that contains an </a:t>
            </a:r>
            <a:r>
              <a:rPr lang="en-US" b="1" dirty="0" err="1">
                <a:cs typeface="Calibri"/>
              </a:rPr>
              <a:t>rdpkru</a:t>
            </a:r>
            <a:r>
              <a:rPr lang="en-US" dirty="0">
                <a:cs typeface="Calibri"/>
              </a:rPr>
              <a:t> instruction.</a:t>
            </a:r>
            <a:br>
              <a:rPr lang="en-US" dirty="0">
                <a:cs typeface="Calibri"/>
              </a:rPr>
            </a:br>
            <a:r>
              <a:rPr lang="en-US" dirty="0">
                <a:cs typeface="Calibri"/>
              </a:rPr>
              <a:t>The loader also initializes the </a:t>
            </a:r>
            <a:r>
              <a:rPr lang="en-US" dirty="0" err="1">
                <a:cs typeface="Calibri"/>
              </a:rPr>
              <a:t>syscall</a:t>
            </a:r>
            <a:r>
              <a:rPr lang="en-US" dirty="0">
                <a:cs typeface="Calibri"/>
              </a:rPr>
              <a:t> agent providing two easily configurable lists: </a:t>
            </a:r>
            <a:r>
              <a:rPr lang="en-US" b="1" dirty="0" err="1">
                <a:cs typeface="Calibri"/>
              </a:rPr>
              <a:t>SList</a:t>
            </a:r>
            <a:r>
              <a:rPr lang="en-US" dirty="0">
                <a:cs typeface="Calibri"/>
              </a:rPr>
              <a:t> a list of system calls, and </a:t>
            </a:r>
            <a:r>
              <a:rPr lang="en-US" b="1" dirty="0" err="1">
                <a:cs typeface="Calibri"/>
              </a:rPr>
              <a:t>IList</a:t>
            </a:r>
            <a:r>
              <a:rPr lang="en-US" dirty="0">
                <a:cs typeface="Calibri"/>
              </a:rPr>
              <a:t> a list of sensitive files,</a:t>
            </a: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And it completes application loading.</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51560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sz="1800" b="0" i="0" u="none" strike="noStrike" baseline="0" dirty="0">
                <a:latin typeface="LinLibertineTB"/>
              </a:rPr>
              <a:t>At run time the sandbox intercepts and monitors system calls to block potential attackers.</a:t>
            </a:r>
            <a:endParaRPr lang="en-US" dirty="0">
              <a:cs typeface="Calibri"/>
            </a:endParaRPr>
          </a:p>
          <a:p>
            <a:pPr marL="0" marR="0" lvl="0" indent="0" algn="l" defTabSz="914400" rtl="0" eaLnBrk="1" fontAlgn="auto" latinLnBrk="0" hangingPunct="1">
              <a:lnSpc>
                <a:spcPct val="100000"/>
              </a:lnSpc>
              <a:spcBef>
                <a:spcPts val="100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Specifically, the </a:t>
            </a:r>
            <a:r>
              <a:rPr lang="en-US" dirty="0" err="1">
                <a:cs typeface="Calibri"/>
              </a:rPr>
              <a:t>syscall</a:t>
            </a:r>
            <a:r>
              <a:rPr lang="en-US" dirty="0">
                <a:cs typeface="Calibri"/>
              </a:rPr>
              <a:t> agent decides how system calls are dispatched.</a:t>
            </a:r>
          </a:p>
          <a:p>
            <a:pPr marL="0" marR="0" lvl="0" indent="0" algn="l" defTabSz="914400" rtl="0" eaLnBrk="1" fontAlgn="auto" latinLnBrk="0" hangingPunct="1">
              <a:lnSpc>
                <a:spcPct val="100000"/>
              </a:lnSpc>
              <a:spcBef>
                <a:spcPts val="100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The agent forwards to the monitor the systems calls included in </a:t>
            </a:r>
            <a:r>
              <a:rPr lang="en-US" dirty="0" err="1">
                <a:cs typeface="Calibri"/>
              </a:rPr>
              <a:t>Slist</a:t>
            </a:r>
            <a:r>
              <a:rPr lang="en-US" dirty="0">
                <a:cs typeface="Calibri"/>
              </a:rPr>
              <a:t>,</a:t>
            </a: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And allows the rest to run natively.</a:t>
            </a:r>
          </a:p>
          <a:p>
            <a:pPr marL="0" marR="0" lvl="0" indent="0" algn="l" defTabSz="914400" rtl="0" eaLnBrk="1" fontAlgn="auto" latinLnBrk="0" hangingPunct="1">
              <a:lnSpc>
                <a:spcPct val="100000"/>
              </a:lnSpc>
              <a:spcBef>
                <a:spcPts val="100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In addition, the agent blocks opening of sensitive files like /proc/self/mem included in </a:t>
            </a:r>
            <a:r>
              <a:rPr lang="en-US" dirty="0" err="1">
                <a:cs typeface="Calibri"/>
              </a:rPr>
              <a:t>Ilist</a:t>
            </a:r>
            <a:r>
              <a:rPr lang="en-US" dirty="0">
                <a:cs typeface="Calibri"/>
              </a:rPr>
              <a:t>.</a:t>
            </a:r>
          </a:p>
          <a:p>
            <a:pPr marL="0" marR="0" lvl="0" indent="0" algn="l" defTabSz="914400" rtl="0" eaLnBrk="1" fontAlgn="auto" latinLnBrk="0" hangingPunct="1">
              <a:lnSpc>
                <a:spcPct val="100000"/>
              </a:lnSpc>
              <a:spcBef>
                <a:spcPts val="100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*Silence*</a:t>
            </a:r>
          </a:p>
          <a:p>
            <a:pPr marL="0" marR="0" lvl="0" indent="0" algn="l" defTabSz="914400" rtl="0" eaLnBrk="1" fontAlgn="auto" latinLnBrk="0" hangingPunct="1">
              <a:lnSpc>
                <a:spcPct val="100000"/>
              </a:lnSpc>
              <a:spcBef>
                <a:spcPts val="100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When a system call is forwarded to the monitor, it should decide what to do with it.</a:t>
            </a:r>
          </a:p>
          <a:p>
            <a:pPr marL="0" marR="0" lvl="0" indent="0" algn="l" defTabSz="914400" rtl="0" eaLnBrk="1" fontAlgn="auto" latinLnBrk="0" hangingPunct="1">
              <a:lnSpc>
                <a:spcPct val="100000"/>
              </a:lnSpc>
              <a:spcBef>
                <a:spcPts val="100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The monitor uses the </a:t>
            </a:r>
            <a:r>
              <a:rPr lang="en-US" b="1" dirty="0" err="1">
                <a:cs typeface="Calibri"/>
              </a:rPr>
              <a:t>rdpkru</a:t>
            </a:r>
            <a:r>
              <a:rPr lang="en-US" dirty="0">
                <a:cs typeface="Calibri"/>
              </a:rPr>
              <a:t> instruction that the loader mapped before to reliably determine the current executing domain, and blocks specific system calls from the untrusted code (you can check our paper for more details).</a:t>
            </a:r>
            <a:endParaRPr lang="en-US" i="0"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85265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sz="1800" b="0" i="0" u="none" strike="noStrike" baseline="0" dirty="0">
                <a:latin typeface="LinLibertineTB"/>
              </a:rPr>
              <a:t>Another core functionality of the sandbox is to handle unsafe instructions.</a:t>
            </a:r>
            <a:br>
              <a:rPr lang="en-US" sz="1800" b="0" i="0" u="none" strike="noStrike" baseline="0" dirty="0">
                <a:latin typeface="LinLibertineTB"/>
              </a:rPr>
            </a:br>
            <a:r>
              <a:rPr lang="en-US" sz="1800" b="0" i="0" u="none" strike="noStrike" baseline="0" dirty="0">
                <a:latin typeface="LinLibertineTB"/>
              </a:rPr>
              <a:t>Specifically, the monitor uses a modified version of </a:t>
            </a:r>
            <a:r>
              <a:rPr lang="en-US" sz="1800" b="0" i="0" u="none" strike="noStrike" baseline="0" dirty="0" err="1">
                <a:latin typeface="LinLibertineTB"/>
              </a:rPr>
              <a:t>Hodor’s</a:t>
            </a:r>
            <a:r>
              <a:rPr lang="en-US" sz="1800" b="0" i="0" u="none" strike="noStrike" baseline="0" dirty="0">
                <a:latin typeface="LinLibertineTB"/>
              </a:rPr>
              <a:t> instruction vetting scheme that leverages hardware breakpoints.</a:t>
            </a:r>
            <a:br>
              <a:rPr lang="en-US" sz="1800" b="0" i="0" u="none" strike="noStrike" baseline="0" dirty="0">
                <a:latin typeface="LinLibertineTB"/>
              </a:rPr>
            </a:br>
            <a:br>
              <a:rPr lang="en-US" sz="1800" b="0" i="0" u="none" strike="noStrike" baseline="0" dirty="0">
                <a:latin typeface="LinLibertineTB"/>
              </a:rPr>
            </a:br>
            <a:r>
              <a:rPr lang="en-US" sz="1800" b="0" i="0" u="none" strike="noStrike" baseline="0" dirty="0">
                <a:latin typeface="LinLibertineTB"/>
              </a:rPr>
              <a:t>Unlike </a:t>
            </a:r>
            <a:r>
              <a:rPr lang="en-US" sz="1800" b="0" i="0" u="none" strike="noStrike" baseline="0" dirty="0" err="1">
                <a:latin typeface="LinLibertineTB"/>
              </a:rPr>
              <a:t>Hodor</a:t>
            </a:r>
            <a:r>
              <a:rPr lang="en-US" sz="1800" b="0" i="0" u="none" strike="noStrike" baseline="0" dirty="0">
                <a:latin typeface="LinLibertineTB"/>
              </a:rPr>
              <a:t>, this scheme is implemented in user space and vets both </a:t>
            </a:r>
            <a:r>
              <a:rPr lang="en-US" sz="1800" b="1" i="0" u="none" strike="noStrike" baseline="0" dirty="0" err="1">
                <a:latin typeface="LinLibertineTB"/>
              </a:rPr>
              <a:t>wrpkru</a:t>
            </a:r>
            <a:r>
              <a:rPr lang="en-US" sz="1800" b="0" i="0" u="none" strike="noStrike" baseline="0" dirty="0">
                <a:latin typeface="LinLibertineTB"/>
              </a:rPr>
              <a:t> and </a:t>
            </a:r>
            <a:r>
              <a:rPr lang="en-US" sz="1800" b="1" i="0" u="none" strike="noStrike" baseline="0" dirty="0" err="1">
                <a:latin typeface="LinLibertineTB"/>
              </a:rPr>
              <a:t>xrstor</a:t>
            </a:r>
            <a:r>
              <a:rPr lang="en-US" sz="1800" b="0" i="0" u="none" strike="noStrike" baseline="0" dirty="0">
                <a:latin typeface="LinLibertineTB"/>
              </a:rPr>
              <a:t> instructions that can modify </a:t>
            </a:r>
            <a:r>
              <a:rPr lang="en-US" sz="1800" b="1" i="0" u="none" strike="noStrike" baseline="0" dirty="0">
                <a:latin typeface="LinLibertineTB"/>
              </a:rPr>
              <a:t>PKRU.</a:t>
            </a:r>
            <a:br>
              <a:rPr lang="en-US" sz="1800" b="0" i="0" u="none" strike="noStrike" baseline="0" dirty="0">
                <a:latin typeface="LinLibertineTB"/>
              </a:rPr>
            </a:br>
            <a:br>
              <a:rPr lang="en-US" sz="1800" b="0" i="0" u="none" strike="noStrike" baseline="0" dirty="0">
                <a:latin typeface="LinLibertineTB"/>
              </a:rPr>
            </a:br>
            <a:r>
              <a:rPr lang="en-US" sz="1800" b="0" i="0" u="none" strike="noStrike" baseline="0" dirty="0">
                <a:latin typeface="LinLibertineTB"/>
              </a:rPr>
              <a:t>The monitor also intercepts system calls from the untrusted code that could introduce unsafe instructions,</a:t>
            </a:r>
            <a:br>
              <a:rPr lang="en-US" sz="1800" b="0" i="0" u="none" strike="noStrike" baseline="0" dirty="0">
                <a:latin typeface="LinLibertineTB"/>
              </a:rPr>
            </a:br>
            <a:r>
              <a:rPr lang="en-US" sz="1800" b="0" i="0" u="none" strike="noStrike" baseline="0" dirty="0">
                <a:latin typeface="LinLibertineTB"/>
              </a:rPr>
              <a:t>and ensures that hardware breakpoints are properly updated during code relocations.</a:t>
            </a:r>
            <a:endParaRPr lang="en-US" dirty="0">
              <a:cs typeface="Calibri"/>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70517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As we showed before attackers could exploit specific combinations of memory mappings to bypass PKU-based memory isolation schemes.</a:t>
            </a:r>
          </a:p>
          <a:p>
            <a:pPr marL="0" marR="0" lvl="0" indent="0" algn="l" defTabSz="914400" rtl="0" eaLnBrk="1" fontAlgn="auto" latinLnBrk="0" hangingPunct="1">
              <a:lnSpc>
                <a:spcPct val="100000"/>
              </a:lnSpc>
              <a:spcBef>
                <a:spcPts val="100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To stop such attacks the monitor restricts or modifies mapped regions. For example, the monitor doesn’t allow executable mappings that are shared,</a:t>
            </a:r>
            <a:br>
              <a:rPr lang="en-US" dirty="0">
                <a:cs typeface="Calibri"/>
              </a:rPr>
            </a:br>
            <a:r>
              <a:rPr lang="en-US" dirty="0">
                <a:cs typeface="Calibri"/>
              </a:rPr>
              <a:t>and replaces all the file-backed mappings with anonymous ones.</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7367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Typically, we isolate the components in a way that the trusted code can access trusted memory that contains secrets like cryptographic keys, while the untrusted code cannot.</a:t>
            </a: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Consequently, attackers cannot exploit bugs in the untrusted code to compromise the confidentiality or integrity of trusted memory.</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857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Finally, one of the biggest challenges of PKU-based sandboxing is to protect multi-threaded applications.</a:t>
            </a:r>
          </a:p>
          <a:p>
            <a:pPr marL="0" marR="0" lvl="0" indent="0" algn="l" defTabSz="914400" rtl="0" eaLnBrk="1" fontAlgn="auto" latinLnBrk="0" hangingPunct="1">
              <a:lnSpc>
                <a:spcPct val="100000"/>
              </a:lnSpc>
              <a:spcBef>
                <a:spcPts val="100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To deal with race condition, we spawn a unique monitor for each application thread,</a:t>
            </a: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And we also use locks to correctly order monitor operations and avoid such race conditions.</a:t>
            </a:r>
            <a:br>
              <a:rPr lang="en-US" dirty="0">
                <a:cs typeface="Calibri"/>
              </a:rPr>
            </a:br>
            <a:br>
              <a:rPr lang="en-US" dirty="0">
                <a:cs typeface="Calibri"/>
              </a:rPr>
            </a:br>
            <a:r>
              <a:rPr lang="en-US" dirty="0">
                <a:cs typeface="Calibri"/>
              </a:rPr>
              <a:t>To deal with attackers that want to exploit the fact that hardware breakpoints are thread local, we augment hardware breakpoints with instruction emulation.</a:t>
            </a:r>
            <a:br>
              <a:rPr lang="en-US" dirty="0">
                <a:cs typeface="Calibri"/>
              </a:rPr>
            </a:br>
            <a:endParaRPr lang="en-US" dirty="0">
              <a:cs typeface="Calibri"/>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When the monitor discovers a new unsafe instruction in a multi-threaded program, it first marks the page that contains it as non-executable, and emulates the instructions of that page if the program attempts to use them. For this purpose, we adapted the emulation engine that </a:t>
            </a:r>
            <a:r>
              <a:rPr lang="en-US" dirty="0" err="1">
                <a:cs typeface="Calibri"/>
              </a:rPr>
              <a:t>Vinck</a:t>
            </a:r>
            <a:r>
              <a:rPr lang="en-US" dirty="0">
                <a:cs typeface="Calibri"/>
              </a:rPr>
              <a:t> et al. implemented for another paper that was presented in </a:t>
            </a:r>
            <a:r>
              <a:rPr lang="en-US" dirty="0" err="1">
                <a:cs typeface="Calibri"/>
              </a:rPr>
              <a:t>EuroSys</a:t>
            </a:r>
            <a:r>
              <a:rPr lang="en-US" dirty="0">
                <a:cs typeface="Calibri"/>
              </a:rPr>
              <a:t> this year. </a:t>
            </a:r>
            <a:r>
              <a:rPr lang="en-US" sz="1000" b="0" i="0" u="none" strike="noStrike" baseline="0" dirty="0">
                <a:latin typeface="LinLibertineT"/>
              </a:rPr>
              <a:t>(for more details you can check our paper)</a:t>
            </a:r>
            <a:endParaRPr lang="en-US" dirty="0">
              <a:cs typeface="Calibri"/>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95849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So now the question that comes in mind is why do developers need to use our APIs to extend the basic PKU-based sandbox?</a:t>
            </a:r>
            <a:br>
              <a:rPr lang="en-US" dirty="0">
                <a:cs typeface="Calibri"/>
              </a:rPr>
            </a:br>
            <a:br>
              <a:rPr lang="en-US" dirty="0">
                <a:cs typeface="Calibri"/>
              </a:rPr>
            </a:br>
            <a:r>
              <a:rPr lang="en-US" dirty="0">
                <a:cs typeface="Calibri"/>
              </a:rPr>
              <a:t>The answer is simple. We designed this sandbox to be agnostic to the underlying memory isolation scheme.</a:t>
            </a:r>
            <a:br>
              <a:rPr lang="en-US" dirty="0">
                <a:cs typeface="Calibri"/>
              </a:rPr>
            </a:br>
            <a:endParaRPr lang="en-US" dirty="0">
              <a:cs typeface="Calibri"/>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Consequently, the developers should use the provided APIs to define the </a:t>
            </a:r>
            <a:r>
              <a:rPr lang="en-US" b="1" dirty="0">
                <a:cs typeface="Calibri"/>
              </a:rPr>
              <a:t>PKRU</a:t>
            </a:r>
            <a:r>
              <a:rPr lang="en-US" dirty="0">
                <a:cs typeface="Calibri"/>
              </a:rPr>
              <a:t> values that correspond to the untrusted and the trusted code,</a:t>
            </a:r>
            <a:br>
              <a:rPr lang="en-US" dirty="0">
                <a:cs typeface="Calibri"/>
              </a:rPr>
            </a:br>
            <a:r>
              <a:rPr lang="en-US" dirty="0">
                <a:cs typeface="Calibri"/>
              </a:rPr>
              <a:t>implement a mechanism that reliably tracks the trusted memory, and define a </a:t>
            </a:r>
            <a:r>
              <a:rPr lang="en-US">
                <a:cs typeface="Calibri"/>
              </a:rPr>
              <a:t>list of </a:t>
            </a:r>
            <a:r>
              <a:rPr lang="en-US" b="1">
                <a:cs typeface="Calibri"/>
              </a:rPr>
              <a:t>PKRU</a:t>
            </a:r>
            <a:r>
              <a:rPr lang="en-US">
                <a:cs typeface="Calibri"/>
              </a:rPr>
              <a:t>-modifying </a:t>
            </a:r>
            <a:r>
              <a:rPr lang="en-US" dirty="0">
                <a:cs typeface="Calibri"/>
              </a:rPr>
              <a:t>instructions that the monitor should consider safe. </a:t>
            </a:r>
          </a:p>
          <a:p>
            <a:pPr marL="0" marR="0" lvl="0" indent="0" algn="l" defTabSz="914400" rtl="0" eaLnBrk="1" fontAlgn="auto" latinLnBrk="0" hangingPunct="1">
              <a:lnSpc>
                <a:spcPct val="100000"/>
              </a:lnSpc>
              <a:spcBef>
                <a:spcPts val="100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lang="en-US" sz="1000" b="1" dirty="0"/>
              <a:t>***Additional content***</a:t>
            </a:r>
            <a:endParaRPr lang="en-US" dirty="0">
              <a:cs typeface="Calibri"/>
            </a:endParaRPr>
          </a:p>
          <a:p>
            <a:pPr marL="0" marR="0" lvl="0" indent="0" algn="l" defTabSz="914400" rtl="0" eaLnBrk="1" fontAlgn="auto" latinLnBrk="0" hangingPunct="1">
              <a:lnSpc>
                <a:spcPct val="100000"/>
              </a:lnSpc>
              <a:spcBef>
                <a:spcPts val="1000"/>
              </a:spcBef>
              <a:spcAft>
                <a:spcPts val="0"/>
              </a:spcAft>
              <a:buClrTx/>
              <a:buSzTx/>
              <a:buFontTx/>
              <a:buNone/>
              <a:tabLst/>
              <a:defRPr/>
            </a:pPr>
            <a:br>
              <a:rPr lang="en-US" dirty="0">
                <a:cs typeface="Calibri"/>
              </a:rPr>
            </a:br>
            <a:r>
              <a:rPr lang="en-US" dirty="0">
                <a:cs typeface="Calibri"/>
              </a:rPr>
              <a:t>First, the developer should use the Cerberus APIs to define the PKRU values that correspond to the untrusted and the trusted components, otherwise the monitor assumes that the application always executes untrusted code.</a:t>
            </a:r>
            <a:br>
              <a:rPr lang="en-US" dirty="0">
                <a:cs typeface="Calibri"/>
              </a:rPr>
            </a:br>
            <a:br>
              <a:rPr lang="en-US" dirty="0">
                <a:cs typeface="Calibri"/>
              </a:rPr>
            </a:br>
            <a:r>
              <a:rPr lang="en-US" dirty="0">
                <a:cs typeface="Calibri"/>
              </a:rPr>
              <a:t>Second the monitor does not implement a mechanism to reliably track the trusted memory</a:t>
            </a:r>
            <a:r>
              <a:rPr lang="en-US" baseline="0" dirty="0">
                <a:cs typeface="Calibri"/>
              </a:rPr>
              <a:t>. So, the developer again should use the Cerberus APIs to build it.</a:t>
            </a:r>
          </a:p>
          <a:p>
            <a:pPr marL="0" marR="0" lvl="0" indent="0" algn="l" defTabSz="914400" rtl="0" eaLnBrk="1" fontAlgn="auto" latinLnBrk="0" hangingPunct="1">
              <a:lnSpc>
                <a:spcPct val="100000"/>
              </a:lnSpc>
              <a:spcBef>
                <a:spcPts val="1000"/>
              </a:spcBef>
              <a:spcAft>
                <a:spcPts val="0"/>
              </a:spcAft>
              <a:buClrTx/>
              <a:buSzTx/>
              <a:buFontTx/>
              <a:buNone/>
              <a:tabLst/>
              <a:defRPr/>
            </a:pPr>
            <a:endParaRPr lang="en-US" baseline="0" dirty="0">
              <a:cs typeface="Calibri"/>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lang="en-US" baseline="0" dirty="0">
                <a:cs typeface="Calibri"/>
              </a:rPr>
              <a:t>Third, the monitor considers all</a:t>
            </a:r>
            <a:r>
              <a:rPr lang="en-US" b="1" baseline="0" dirty="0">
                <a:cs typeface="Calibri"/>
              </a:rPr>
              <a:t> </a:t>
            </a:r>
            <a:r>
              <a:rPr lang="en-US" b="1" baseline="0" dirty="0" err="1">
                <a:cs typeface="Calibri"/>
              </a:rPr>
              <a:t>wrpkru</a:t>
            </a:r>
            <a:r>
              <a:rPr lang="en-US" b="1" baseline="0" dirty="0">
                <a:cs typeface="Calibri"/>
              </a:rPr>
              <a:t> </a:t>
            </a:r>
            <a:r>
              <a:rPr lang="en-US" baseline="0" dirty="0">
                <a:cs typeface="Calibri"/>
              </a:rPr>
              <a:t>and </a:t>
            </a:r>
            <a:r>
              <a:rPr lang="en-US" b="1" baseline="0" dirty="0" err="1">
                <a:cs typeface="Calibri"/>
              </a:rPr>
              <a:t>xrstor</a:t>
            </a:r>
            <a:r>
              <a:rPr lang="en-US" baseline="0" dirty="0">
                <a:cs typeface="Calibri"/>
              </a:rPr>
              <a:t> instructions as unsafe. The developer should use the provided APIs to define a list of instructions that the monitor should consider safe.</a:t>
            </a:r>
            <a:endParaRPr lang="en-US" baseline="-25000" dirty="0">
              <a:cs typeface="Calibri"/>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5828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sz="1800" b="0" i="0" u="none" strike="noStrike" baseline="0" dirty="0">
                <a:latin typeface="LinLibertineT"/>
              </a:rPr>
              <a:t>Cerberus provides a rich set of abstractions, in the form of macros and functions, to help the developers to extend the basic PKU-based sandbox.</a:t>
            </a:r>
          </a:p>
          <a:p>
            <a:pPr marL="0" marR="0" lvl="0" indent="0" algn="l" defTabSz="914400" rtl="0" eaLnBrk="1" fontAlgn="auto" latinLnBrk="0" hangingPunct="1">
              <a:lnSpc>
                <a:spcPct val="100000"/>
              </a:lnSpc>
              <a:spcBef>
                <a:spcPts val="1000"/>
              </a:spcBef>
              <a:spcAft>
                <a:spcPts val="0"/>
              </a:spcAft>
              <a:buClrTx/>
              <a:buSzTx/>
              <a:buFontTx/>
              <a:buNone/>
              <a:tabLst/>
              <a:defRPr/>
            </a:pPr>
            <a:endParaRPr lang="en-US" sz="1800" b="0" i="0" u="none" strike="noStrike" baseline="0" dirty="0">
              <a:latin typeface="LinLibertineT"/>
              <a:cs typeface="Calibri"/>
            </a:endParaRPr>
          </a:p>
          <a:p>
            <a:pPr algn="l"/>
            <a:r>
              <a:rPr lang="en-US" dirty="0">
                <a:cs typeface="Calibri"/>
              </a:rPr>
              <a:t>For example, developers</a:t>
            </a:r>
            <a:r>
              <a:rPr lang="en-US" sz="1800" b="0" i="0" u="none" strike="noStrike" baseline="0" dirty="0">
                <a:latin typeface="LinLibertineT"/>
              </a:rPr>
              <a:t> can use macros to insert hooks before and after the execution of certain system calls.</a:t>
            </a:r>
            <a:endParaRPr lang="en-US" dirty="0">
              <a:cs typeface="Calibri"/>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6975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Cerberus consists of about 11 thousand lines of code.</a:t>
            </a: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We implemented the </a:t>
            </a:r>
            <a:r>
              <a:rPr lang="en-US" dirty="0" err="1">
                <a:cs typeface="Calibri"/>
              </a:rPr>
              <a:t>syscall</a:t>
            </a:r>
            <a:r>
              <a:rPr lang="en-US" dirty="0">
                <a:cs typeface="Calibri"/>
              </a:rPr>
              <a:t> agent as a small kernel patch for Linux 5.3.</a:t>
            </a:r>
            <a:br>
              <a:rPr lang="en-US" dirty="0">
                <a:cs typeface="Calibri"/>
              </a:rPr>
            </a:br>
            <a:r>
              <a:rPr lang="en-US" dirty="0">
                <a:cs typeface="Calibri"/>
              </a:rPr>
              <a:t>and Our work is built on top of related research projects.</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18739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We used our APIs to build with minimal effort PKU-based sandboxes for ERIM and XOM-Switch. Due to time constraints, I did not describe XOM-Switch in this presentation.</a:t>
            </a:r>
            <a:br>
              <a:rPr lang="en-US" dirty="0">
                <a:cs typeface="Calibri"/>
              </a:rPr>
            </a:br>
            <a:r>
              <a:rPr lang="en-US" dirty="0">
                <a:cs typeface="Calibri"/>
              </a:rPr>
              <a:t>But in a nutshell, it is an open-source tool from Intel that applies </a:t>
            </a:r>
            <a:r>
              <a:rPr lang="en-US" dirty="0" err="1">
                <a:cs typeface="Calibri"/>
              </a:rPr>
              <a:t>eXecute</a:t>
            </a:r>
            <a:r>
              <a:rPr lang="en-US" dirty="0">
                <a:cs typeface="Calibri"/>
              </a:rPr>
              <a:t> only memory to x86 binaries using PKU.</a:t>
            </a:r>
            <a:br>
              <a:rPr lang="en-US" dirty="0">
                <a:cs typeface="Calibri"/>
              </a:rPr>
            </a:br>
            <a:endParaRPr lang="en-US" dirty="0">
              <a:cs typeface="Calibri"/>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lang="en-US" b="1" dirty="0">
                <a:cs typeface="Calibri"/>
              </a:rPr>
              <a:t>***Additional content***</a:t>
            </a:r>
          </a:p>
          <a:p>
            <a:pPr marL="0" marR="0" lvl="0" indent="0" algn="l" defTabSz="914400" rtl="0" eaLnBrk="1" fontAlgn="auto" latinLnBrk="0" hangingPunct="1">
              <a:lnSpc>
                <a:spcPct val="100000"/>
              </a:lnSpc>
              <a:spcBef>
                <a:spcPts val="100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ERIM’s sandbox required about 55 lines of additional code, while XOM-Switch’s sandbox required about 16 lines of code.</a:t>
            </a:r>
            <a:br>
              <a:rPr lang="en-US" dirty="0">
                <a:cs typeface="Calibri"/>
              </a:rPr>
            </a:br>
            <a:br>
              <a:rPr lang="en-US" dirty="0">
                <a:cs typeface="Calibri"/>
              </a:rPr>
            </a:br>
            <a:r>
              <a:rPr lang="en-US" dirty="0">
                <a:cs typeface="Calibri"/>
              </a:rPr>
              <a:t>XOM-Switches sandbox protects it from attackers that want to abuse PKU to disable XOM,</a:t>
            </a:r>
            <a:br>
              <a:rPr lang="en-US" dirty="0">
                <a:cs typeface="Calibri"/>
              </a:rPr>
            </a:br>
            <a:r>
              <a:rPr lang="en-US" dirty="0">
                <a:cs typeface="Calibri"/>
              </a:rPr>
              <a:t>without requiring an additional defense like CFI. To our knowledge, we are the first to build such a sandbox.</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3137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evaluated the performance of our constructed sandboxes on different applications and scenarios.</a:t>
            </a:r>
            <a:br>
              <a:rPr lang="en-US" dirty="0"/>
            </a:br>
            <a:endParaRPr lang="en-US" dirty="0"/>
          </a:p>
          <a:p>
            <a:r>
              <a:rPr lang="en-US" dirty="0"/>
              <a:t>Specifically, we used ERIM to isolate sensitive state of two popular compiler protections,</a:t>
            </a:r>
          </a:p>
        </p:txBody>
      </p:sp>
      <p:sp>
        <p:nvSpPr>
          <p:cNvPr id="4" name="Slide Number Placeholder 3"/>
          <p:cNvSpPr>
            <a:spLocks noGrp="1"/>
          </p:cNvSpPr>
          <p:nvPr>
            <p:ph type="sldNum" sz="quarter" idx="5"/>
          </p:nvPr>
        </p:nvSpPr>
        <p:spPr/>
        <p:txBody>
          <a:bodyPr/>
          <a:lstStyle/>
          <a:p>
            <a:fld id="{61F54FE7-8816-5540-BBA5-9082E148A9E0}" type="slidenum">
              <a:rPr lang="en-US" smtClean="0"/>
              <a:t>55</a:t>
            </a:fld>
            <a:endParaRPr lang="en-US"/>
          </a:p>
        </p:txBody>
      </p:sp>
    </p:spTree>
    <p:extLst>
      <p:ext uri="{BB962C8B-B14F-4D97-AF65-F5344CB8AC3E}">
        <p14:creationId xmlns:p14="http://schemas.microsoft.com/office/powerpoint/2010/main" val="698244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to isolate </a:t>
            </a:r>
            <a:r>
              <a:rPr lang="en-US" dirty="0" err="1"/>
              <a:t>openssl</a:t>
            </a:r>
            <a:r>
              <a:rPr lang="en-US" dirty="0"/>
              <a:t> keys. Then, we replaced ERIM’s sandbox with ours, and we tested its performance on popular server applications.</a:t>
            </a:r>
          </a:p>
          <a:p>
            <a:br>
              <a:rPr lang="en-US" dirty="0"/>
            </a:br>
            <a:r>
              <a:rPr lang="en-US" dirty="0"/>
              <a:t>Additionally, we used XOM-Switch to apply execute only memory to popular server applications, and we used our sandbox to protect it.</a:t>
            </a:r>
            <a:br>
              <a:rPr lang="en-US" dirty="0"/>
            </a:br>
            <a:endParaRPr lang="en-US" dirty="0"/>
          </a:p>
          <a:p>
            <a:r>
              <a:rPr lang="en-US" dirty="0"/>
              <a:t>Our results indicate that the constructed sandboxes introduce almost no runtime overhead, on top of the underlying memory isolation schemes.</a:t>
            </a:r>
          </a:p>
        </p:txBody>
      </p:sp>
      <p:sp>
        <p:nvSpPr>
          <p:cNvPr id="4" name="Slide Number Placeholder 3"/>
          <p:cNvSpPr>
            <a:spLocks noGrp="1"/>
          </p:cNvSpPr>
          <p:nvPr>
            <p:ph type="sldNum" sz="quarter" idx="5"/>
          </p:nvPr>
        </p:nvSpPr>
        <p:spPr/>
        <p:txBody>
          <a:bodyPr/>
          <a:lstStyle/>
          <a:p>
            <a:fld id="{61F54FE7-8816-5540-BBA5-9082E148A9E0}" type="slidenum">
              <a:rPr lang="en-US" smtClean="0"/>
              <a:t>56</a:t>
            </a:fld>
            <a:endParaRPr lang="en-US"/>
          </a:p>
        </p:txBody>
      </p:sp>
    </p:spTree>
    <p:extLst>
      <p:ext uri="{BB962C8B-B14F-4D97-AF65-F5344CB8AC3E}">
        <p14:creationId xmlns:p14="http://schemas.microsoft.com/office/powerpoint/2010/main" val="7469844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latin typeface="LinLibertineT"/>
              </a:rPr>
              <a:t>We also verified that the developed sandboxes stop all known and new attacks except for signal context attacks. We discuss potential solutions to stop signal context attacks in our paper.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i="0" u="none" strike="noStrike" baseline="0" dirty="0">
              <a:latin typeface="LinLibertine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latin typeface="LinLibertineT"/>
              </a:rPr>
              <a:t>***Additional content***</a:t>
            </a:r>
          </a:p>
          <a:p>
            <a:pPr algn="l"/>
            <a:endParaRPr lang="en-US" sz="1800" b="0" i="0" u="none" strike="noStrike" baseline="0" dirty="0">
              <a:latin typeface="LinLibertineT"/>
            </a:endParaRPr>
          </a:p>
          <a:p>
            <a:pPr algn="l"/>
            <a:r>
              <a:rPr lang="en-US" sz="1800" b="0" i="0" u="none" strike="noStrike" baseline="0" dirty="0">
                <a:latin typeface="LinLibertineT"/>
              </a:rPr>
              <a:t>We also analyzed the security of the constructed sandboxes on existing proof-of-concept attacks and the two additional attacks that we discovered while building Cerberus. We verified that the developed sandboxes stop all known attacks except for signal context attacks. We discuss potential solutions to stop signal context attacks in our paper.</a:t>
            </a:r>
          </a:p>
          <a:p>
            <a:pPr algn="l"/>
            <a:endParaRPr lang="en-US" sz="1800" b="0" i="0" u="none" strike="noStrike" baseline="0" dirty="0">
              <a:latin typeface="LinLibertineT"/>
            </a:endParaRPr>
          </a:p>
          <a:p>
            <a:pPr algn="l"/>
            <a:r>
              <a:rPr lang="en-US" sz="1800" b="1" i="0" u="none" strike="noStrike" baseline="0" dirty="0">
                <a:latin typeface="LinLibertineT"/>
              </a:rPr>
              <a:t>***Additional content***</a:t>
            </a:r>
          </a:p>
          <a:p>
            <a:pPr algn="l"/>
            <a:endParaRPr lang="en-US" sz="1800" b="0" i="0" u="none" strike="noStrike" baseline="0" dirty="0">
              <a:latin typeface="LinLibertineT"/>
            </a:endParaRPr>
          </a:p>
          <a:p>
            <a:pPr algn="l"/>
            <a:r>
              <a:rPr lang="en-US" sz="1800" b="0" i="0" u="none" strike="noStrike" baseline="0" dirty="0">
                <a:latin typeface="LinLibertineT"/>
              </a:rPr>
              <a:t>For the former, we used the open-source implementation of the exploits, while for the latter we used our proof-of-concept exploits. </a:t>
            </a:r>
          </a:p>
        </p:txBody>
      </p:sp>
      <p:sp>
        <p:nvSpPr>
          <p:cNvPr id="4" name="Slide Number Placeholder 3"/>
          <p:cNvSpPr>
            <a:spLocks noGrp="1"/>
          </p:cNvSpPr>
          <p:nvPr>
            <p:ph type="sldNum" sz="quarter" idx="5"/>
          </p:nvPr>
        </p:nvSpPr>
        <p:spPr/>
        <p:txBody>
          <a:bodyPr/>
          <a:lstStyle/>
          <a:p>
            <a:fld id="{61F54FE7-8816-5540-BBA5-9082E148A9E0}" type="slidenum">
              <a:rPr lang="en-US" smtClean="0"/>
              <a:t>57</a:t>
            </a:fld>
            <a:endParaRPr lang="en-US"/>
          </a:p>
        </p:txBody>
      </p:sp>
    </p:spTree>
    <p:extLst>
      <p:ext uri="{BB962C8B-B14F-4D97-AF65-F5344CB8AC3E}">
        <p14:creationId xmlns:p14="http://schemas.microsoft.com/office/powerpoint/2010/main" val="12597684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compared our constructed sandboxes with the ones provided by ERIM and </a:t>
            </a:r>
            <a:r>
              <a:rPr lang="en-US" dirty="0" err="1"/>
              <a:t>Hodor</a:t>
            </a:r>
            <a:r>
              <a:rPr lang="en-US" dirty="0"/>
              <a:t>,</a:t>
            </a:r>
            <a:br>
              <a:rPr lang="en-US" dirty="0"/>
            </a:br>
            <a:r>
              <a:rPr lang="en-US" dirty="0"/>
              <a:t>to show that Cerberus overcomes limitations of existing work regarding security and usability.</a:t>
            </a:r>
          </a:p>
          <a:p>
            <a:endParaRPr lang="en-US" dirty="0"/>
          </a:p>
          <a:p>
            <a:r>
              <a:rPr lang="en-US" b="1" dirty="0"/>
              <a:t>***Additional content***</a:t>
            </a:r>
          </a:p>
          <a:p>
            <a:endParaRPr lang="en-US" dirty="0"/>
          </a:p>
          <a:p>
            <a:pPr algn="l"/>
            <a:r>
              <a:rPr lang="en-US" sz="1800" b="0" i="0" u="none" strike="noStrike" baseline="0" dirty="0">
                <a:latin typeface="LinLibertineT"/>
              </a:rPr>
              <a:t>Our sandboxes are the first PKU-based sandboxes that can handle unsafe instructions without causing security or usability issues, and they are also the first ones that prevent the attacks described by previous work and the two attacks we discovered while building Cerberus</a:t>
            </a:r>
            <a:endParaRPr lang="en-US" dirty="0"/>
          </a:p>
        </p:txBody>
      </p:sp>
      <p:sp>
        <p:nvSpPr>
          <p:cNvPr id="4" name="Slide Number Placeholder 3"/>
          <p:cNvSpPr>
            <a:spLocks noGrp="1"/>
          </p:cNvSpPr>
          <p:nvPr>
            <p:ph type="sldNum" sz="quarter" idx="5"/>
          </p:nvPr>
        </p:nvSpPr>
        <p:spPr/>
        <p:txBody>
          <a:bodyPr/>
          <a:lstStyle/>
          <a:p>
            <a:fld id="{61F54FE7-8816-5540-BBA5-9082E148A9E0}" type="slidenum">
              <a:rPr lang="en-US" smtClean="0"/>
              <a:t>58</a:t>
            </a:fld>
            <a:endParaRPr lang="en-US"/>
          </a:p>
        </p:txBody>
      </p:sp>
    </p:spTree>
    <p:extLst>
      <p:ext uri="{BB962C8B-B14F-4D97-AF65-F5344CB8AC3E}">
        <p14:creationId xmlns:p14="http://schemas.microsoft.com/office/powerpoint/2010/main" val="3677916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conclude,</a:t>
            </a:r>
            <a:br>
              <a:rPr lang="en-US" dirty="0"/>
            </a:br>
            <a:br>
              <a:rPr lang="en-US" dirty="0"/>
            </a:br>
            <a:r>
              <a:rPr lang="en-US" dirty="0"/>
              <a:t>We analyzed known challenges of PKU-based sandboxing and we also discovered new ones.</a:t>
            </a:r>
          </a:p>
          <a:p>
            <a:r>
              <a:rPr lang="en-US" dirty="0"/>
              <a:t>We built Cerberus: A PKU-based sandboxing framework that improves the state-of-the-art of PKU-based sandboxing,</a:t>
            </a:r>
            <a:br>
              <a:rPr lang="en-US" dirty="0"/>
            </a:br>
            <a:r>
              <a:rPr lang="en-US" dirty="0"/>
              <a:t>And we used it to build sandboxes for ERIM and XOM-Switch with minimal effort.</a:t>
            </a:r>
          </a:p>
          <a:p>
            <a:r>
              <a:rPr lang="en-US" dirty="0"/>
              <a:t>Finally, we evaluated the security and the performance of the constructed sandboxes. </a:t>
            </a:r>
          </a:p>
        </p:txBody>
      </p:sp>
      <p:sp>
        <p:nvSpPr>
          <p:cNvPr id="4" name="Slide Number Placeholder 3"/>
          <p:cNvSpPr>
            <a:spLocks noGrp="1"/>
          </p:cNvSpPr>
          <p:nvPr>
            <p:ph type="sldNum" sz="quarter" idx="5"/>
          </p:nvPr>
        </p:nvSpPr>
        <p:spPr/>
        <p:txBody>
          <a:bodyPr/>
          <a:lstStyle/>
          <a:p>
            <a:fld id="{61F54FE7-8816-5540-BBA5-9082E148A9E0}" type="slidenum">
              <a:rPr lang="en-US" smtClean="0"/>
              <a:t>59</a:t>
            </a:fld>
            <a:endParaRPr lang="en-US"/>
          </a:p>
        </p:txBody>
      </p:sp>
    </p:spTree>
    <p:extLst>
      <p:ext uri="{BB962C8B-B14F-4D97-AF65-F5344CB8AC3E}">
        <p14:creationId xmlns:p14="http://schemas.microsoft.com/office/powerpoint/2010/main" val="489821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Compartmentalization techniques traditionally relied on running components as separate processes since process-level isolation is enforced by modern OSes.</a:t>
            </a: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Google Chrome, for example, runs a single main process alongside a content process for every individual browser tab.</a:t>
            </a: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Unfortunately, these approaches can incur significant run-time overhead and offer limited flexibility to software developers.</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34138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noRot="1" noChangeAspect="1"/>
          </p:cNvSpPr>
          <p:nvPr>
            <p:ph type="sldImg"/>
          </p:nvPr>
        </p:nvSpPr>
        <p:spPr>
          <a:prstGeom prst="rect">
            <a:avLst/>
          </a:prstGeom>
        </p:spPr>
        <p:txBody>
          <a:bodyPr/>
          <a:lstStyle/>
          <a:p>
            <a:endParaRPr/>
          </a:p>
        </p:txBody>
      </p:sp>
      <p:sp>
        <p:nvSpPr>
          <p:cNvPr id="250" name="Shape 250"/>
          <p:cNvSpPr>
            <a:spLocks noGrp="1"/>
          </p:cNvSpPr>
          <p:nvPr>
            <p:ph type="body" sz="quarter" idx="1"/>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end of my talk. I would be happy to answer your questions.</a:t>
            </a:r>
            <a:endParaRPr dirty="0"/>
          </a:p>
        </p:txBody>
      </p:sp>
    </p:spTree>
    <p:extLst>
      <p:ext uri="{BB962C8B-B14F-4D97-AF65-F5344CB8AC3E}">
        <p14:creationId xmlns:p14="http://schemas.microsoft.com/office/powerpoint/2010/main" val="8677120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A good practice to deal with such vulnerabilities is to compartmentalize programs In trusted and untrusted components or T and U, and isolate U from T.</a:t>
            </a:r>
          </a:p>
          <a:p>
            <a:pPr marL="0" marR="0" lvl="0" indent="0" algn="l" defTabSz="914400" rtl="0" eaLnBrk="1" fontAlgn="auto" latinLnBrk="0" hangingPunct="1">
              <a:lnSpc>
                <a:spcPct val="100000"/>
              </a:lnSpc>
              <a:spcBef>
                <a:spcPts val="1000"/>
              </a:spcBef>
              <a:spcAft>
                <a:spcPts val="0"/>
              </a:spcAft>
              <a:buClrTx/>
              <a:buSzTx/>
              <a:buFontTx/>
              <a:buNone/>
              <a:tabLst/>
              <a:defRPr/>
            </a:pPr>
            <a:br>
              <a:rPr lang="en-US" dirty="0">
                <a:cs typeface="Calibri"/>
              </a:rPr>
            </a:br>
            <a:r>
              <a:rPr lang="en-US" dirty="0">
                <a:cs typeface="Calibri"/>
              </a:rPr>
              <a:t>Or +</a:t>
            </a:r>
            <a:br>
              <a:rPr lang="en-US" dirty="0">
                <a:cs typeface="Calibri"/>
              </a:rPr>
            </a:br>
            <a:endParaRPr lang="en-US" dirty="0">
              <a:cs typeface="Calibri"/>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The insight here is to isolate U from T to guarantee confidentiality and integrity of sensitive program state or data.</a:t>
            </a: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For example this approach can be used to isolate cryptographic keys and stop attacks like the notorious </a:t>
            </a:r>
            <a:r>
              <a:rPr lang="en-US" dirty="0" err="1">
                <a:cs typeface="Calibri"/>
              </a:rPr>
              <a:t>heartbleed</a:t>
            </a:r>
            <a:r>
              <a:rPr lang="en-US" dirty="0">
                <a:cs typeface="Calibri"/>
              </a:rPr>
              <a:t>.</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2333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State is always vulnerable e.g., cryptographic keys</a:t>
            </a:r>
          </a:p>
          <a:p>
            <a:pPr marL="0" marR="0" lvl="0" indent="0" algn="l" defTabSz="914400" rtl="0" eaLnBrk="1" fontAlgn="auto" latinLnBrk="0" hangingPunct="1">
              <a:lnSpc>
                <a:spcPct val="100000"/>
              </a:lnSpc>
              <a:spcBef>
                <a:spcPts val="100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Talk about </a:t>
            </a:r>
            <a:r>
              <a:rPr lang="en-US" dirty="0" err="1">
                <a:cs typeface="Calibri"/>
              </a:rPr>
              <a:t>heartbleed</a:t>
            </a:r>
            <a:r>
              <a:rPr lang="en-US" dirty="0">
                <a:cs typeface="Calibri"/>
              </a:rPr>
              <a:t> here</a:t>
            </a:r>
          </a:p>
          <a:p>
            <a:pPr marL="0" marR="0" lvl="0" indent="0" algn="l" defTabSz="914400" rtl="0" eaLnBrk="1" fontAlgn="auto" latinLnBrk="0" hangingPunct="1">
              <a:lnSpc>
                <a:spcPct val="100000"/>
              </a:lnSpc>
              <a:spcBef>
                <a:spcPts val="100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That is why people explored compartmentalization techniques …</a:t>
            </a:r>
          </a:p>
          <a:p>
            <a:pPr marL="0" marR="0" lvl="0" indent="0" algn="l" defTabSz="914400" rtl="0" eaLnBrk="1" fontAlgn="auto" latinLnBrk="0" hangingPunct="1">
              <a:lnSpc>
                <a:spcPct val="100000"/>
              </a:lnSpc>
              <a:spcBef>
                <a:spcPts val="100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Explain that sensitive program state/data of T (may need to change picture). I have the draw io in pictures</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08877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The </a:t>
            </a:r>
            <a:r>
              <a:rPr lang="en-US" dirty="0" err="1">
                <a:cs typeface="Calibri"/>
              </a:rPr>
              <a:t>syscall</a:t>
            </a:r>
            <a:r>
              <a:rPr lang="en-US" dirty="0">
                <a:cs typeface="Calibri"/>
              </a:rPr>
              <a:t> </a:t>
            </a:r>
            <a:r>
              <a:rPr lang="en-US" dirty="0" err="1">
                <a:cs typeface="Calibri"/>
              </a:rPr>
              <a:t>agend</a:t>
            </a:r>
            <a:r>
              <a:rPr lang="en-US" dirty="0">
                <a:cs typeface="Calibri"/>
              </a:rPr>
              <a:t> along with the default implementations of the monitor and the loader form a basic PKU-based Sandbox.</a:t>
            </a:r>
          </a:p>
          <a:p>
            <a:pPr marL="0" marR="0" lvl="0" indent="0" algn="l" defTabSz="914400" rtl="0" eaLnBrk="1" fontAlgn="auto" latinLnBrk="0" hangingPunct="1">
              <a:lnSpc>
                <a:spcPct val="100000"/>
              </a:lnSpc>
              <a:spcBef>
                <a:spcPts val="100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At first the monitor injects the loader into the application.</a:t>
            </a: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Then the loader maps a special code that the </a:t>
            </a:r>
            <a:r>
              <a:rPr lang="en-US" dirty="0" err="1">
                <a:cs typeface="Calibri"/>
              </a:rPr>
              <a:t>ptrace</a:t>
            </a:r>
            <a:r>
              <a:rPr lang="en-US" dirty="0">
                <a:cs typeface="Calibri"/>
              </a:rPr>
              <a:t>-based monitor can use to reliably access the PKRU register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75677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PKU is a hardware feature that is available on recent Intel and AMD server and desktop CPUs</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74160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It allows tagging of memory pages with one of 16 available protection keys </a:t>
            </a:r>
          </a:p>
          <a:p>
            <a:pPr marL="0" marR="0" lvl="0" indent="0" algn="l" defTabSz="914400" rtl="0" eaLnBrk="1" fontAlgn="auto" latinLnBrk="0" hangingPunct="1">
              <a:lnSpc>
                <a:spcPct val="100000"/>
              </a:lnSpc>
              <a:spcBef>
                <a:spcPts val="100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Or+</a:t>
            </a: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 </a:t>
            </a: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with a </a:t>
            </a:r>
            <a:r>
              <a:rPr lang="en-US" dirty="0" err="1">
                <a:cs typeface="Calibri"/>
              </a:rPr>
              <a:t>pkey_mprotect</a:t>
            </a:r>
            <a:r>
              <a:rPr lang="en-US" dirty="0">
                <a:cs typeface="Calibri"/>
              </a:rPr>
              <a:t>, a new system call</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025502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en-US" sz="1000" b="0" i="0" u="none" strike="noStrike" baseline="0" dirty="0">
                <a:latin typeface="LinLibertineT"/>
              </a:rPr>
              <a:t>PKU adds a new user-mode, 32-bit wide register (</a:t>
            </a:r>
            <a:r>
              <a:rPr lang="en-US" sz="1000" b="0" i="0" u="none" strike="noStrike" baseline="0" dirty="0">
                <a:latin typeface="Inconsolatazi4-Regular"/>
              </a:rPr>
              <a:t>PKRU)</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baseline="0" dirty="0">
                <a:latin typeface="Inconsolatazi4-Regular"/>
              </a:rPr>
              <a:t>PKRU </a:t>
            </a:r>
            <a:r>
              <a:rPr lang="en-US" sz="1000" b="0" i="0" u="none" strike="noStrike" baseline="0" dirty="0">
                <a:latin typeface="LinLibertineT"/>
              </a:rPr>
              <a:t>has two bits for each protection key </a:t>
            </a:r>
            <a:r>
              <a:rPr lang="en-US" dirty="0">
                <a:cs typeface="Calibri"/>
              </a:rPr>
              <a:t>that correspond to the access permissions of the pages that are tagged with this key.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baseline="0" dirty="0">
                <a:latin typeface="LinLibertineT"/>
              </a:rPr>
              <a:t>And These bits are checked during memory accesses for all the pages that are associated with a key.</a:t>
            </a:r>
          </a:p>
          <a:p>
            <a:pPr algn="l"/>
            <a:r>
              <a:rPr lang="en-US" sz="1000" b="0" i="0" u="none" strike="noStrike" baseline="0" dirty="0">
                <a:latin typeface="LinLibertineT"/>
              </a:rPr>
              <a:t>Since We can read and modify the PKRU register with </a:t>
            </a:r>
            <a:r>
              <a:rPr lang="en-US" sz="1000" b="0" i="0" u="none" strike="noStrike" baseline="0" dirty="0" err="1">
                <a:latin typeface="LinLibertineT"/>
              </a:rPr>
              <a:t>xrstor</a:t>
            </a:r>
            <a:r>
              <a:rPr lang="en-US" sz="1000" b="0" i="0" u="none" strike="noStrike" baseline="0" dirty="0">
                <a:latin typeface="LinLibertineT"/>
              </a:rPr>
              <a:t> or new unprivileged instructions; </a:t>
            </a:r>
            <a:r>
              <a:rPr lang="en-US" sz="1000" b="0" i="0" u="none" strike="noStrike" baseline="0" dirty="0" err="1">
                <a:latin typeface="LinLibertineT"/>
              </a:rPr>
              <a:t>rdpkru</a:t>
            </a:r>
            <a:r>
              <a:rPr lang="en-US" sz="1000" b="0" i="0" u="none" strike="noStrike" baseline="0" dirty="0">
                <a:latin typeface="LinLibertineT"/>
              </a:rPr>
              <a:t> and </a:t>
            </a:r>
            <a:r>
              <a:rPr lang="en-US" sz="1000" b="0" i="0" u="none" strike="noStrike" baseline="0" dirty="0" err="1">
                <a:latin typeface="LinLibertineT"/>
              </a:rPr>
              <a:t>wrpkru</a:t>
            </a:r>
            <a:r>
              <a:rPr lang="en-US" sz="1000" b="0" i="0" u="none" strike="noStrike" baseline="0" dirty="0">
                <a:latin typeface="LinLibertineT"/>
              </a:rPr>
              <a:t>,</a:t>
            </a:r>
          </a:p>
          <a:p>
            <a:pPr algn="l"/>
            <a:r>
              <a:rPr lang="en-US" sz="1000" b="0" i="0" u="none" strike="noStrike" baseline="0" dirty="0">
                <a:latin typeface="LinLibertineT"/>
              </a:rPr>
              <a:t>a program can quickly enable/disable access to memory domains that are associated with the protection keys </a:t>
            </a:r>
            <a:endParaRPr lang="en-US" dirty="0">
              <a:cs typeface="Calibri"/>
            </a:endParaRPr>
          </a:p>
          <a:p>
            <a:pPr algn="l"/>
            <a:endParaRPr lang="en-US" sz="1000" b="0" i="0" u="none" strike="noStrike" baseline="0" dirty="0">
              <a:latin typeface="LinLibertineT"/>
            </a:endParaRPr>
          </a:p>
          <a:p>
            <a:pPr algn="l"/>
            <a:endParaRPr lang="en-US" sz="1000" b="0" i="0" u="none" strike="noStrike" baseline="0" dirty="0">
              <a:latin typeface="LinLibertineT"/>
            </a:endParaRPr>
          </a:p>
          <a:p>
            <a:pPr algn="l"/>
            <a:r>
              <a:rPr lang="en-US" sz="1000" b="0" i="0" u="none" strike="noStrike" baseline="0" dirty="0">
                <a:latin typeface="LinLibertineT"/>
                <a:cs typeface="Calibri"/>
              </a:rPr>
              <a:t>Or</a:t>
            </a:r>
          </a:p>
          <a:p>
            <a:pPr algn="l"/>
            <a:endParaRPr lang="en-US" sz="1000" b="0" i="0" u="none" strike="noStrike" baseline="0" dirty="0">
              <a:latin typeface="LinLibertine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baseline="0" dirty="0">
                <a:latin typeface="Inconsolatazi4-Regular"/>
              </a:rPr>
              <a:t>PKRU </a:t>
            </a:r>
            <a:r>
              <a:rPr lang="en-US" sz="1000" b="0" i="0" u="none" strike="noStrike" baseline="0" dirty="0">
                <a:latin typeface="LinLibertineT"/>
              </a:rPr>
              <a:t>is a 32 bit wide, thread-local register, and has two bits for each protection key </a:t>
            </a:r>
            <a:r>
              <a:rPr lang="en-US" dirty="0">
                <a:cs typeface="Calibri"/>
              </a:rPr>
              <a:t>that correspond to the access permissions of the pages that are tagged with this key.</a:t>
            </a:r>
          </a:p>
          <a:p>
            <a:pPr algn="l"/>
            <a:endParaRPr lang="en-US" sz="1000" b="0" i="0" u="none" strike="noStrike" baseline="0" dirty="0">
              <a:latin typeface="LinLibertineT"/>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274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en-US" sz="1000" b="0" i="0" u="none" strike="noStrike" baseline="0" dirty="0">
                <a:latin typeface="LinLibertineT"/>
              </a:rPr>
              <a:t>And These bits are checked during memory accesses for all the pages that are associated with a key.</a:t>
            </a:r>
            <a:endParaRPr lang="en-US" dirty="0">
              <a:cs typeface="Calibri"/>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25387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en-US" sz="1800" b="0" i="0" u="none" strike="noStrike" baseline="0" dirty="0">
                <a:latin typeface="LinLibertineT"/>
              </a:rPr>
              <a:t>Since We can read and modify the PKRU register with </a:t>
            </a:r>
            <a:r>
              <a:rPr lang="en-US" sz="1800" b="0" i="0" u="none" strike="noStrike" baseline="0" dirty="0" err="1">
                <a:latin typeface="LinLibertineT"/>
              </a:rPr>
              <a:t>xrstor</a:t>
            </a:r>
            <a:r>
              <a:rPr lang="en-US" sz="1800" b="0" i="0" u="none" strike="noStrike" baseline="0" dirty="0">
                <a:latin typeface="LinLibertineT"/>
              </a:rPr>
              <a:t> or new unprivileged instructions; </a:t>
            </a:r>
            <a:r>
              <a:rPr lang="en-US" sz="1800" b="0" i="0" u="none" strike="noStrike" baseline="0" dirty="0" err="1">
                <a:latin typeface="LinLibertineT"/>
              </a:rPr>
              <a:t>rdpkru</a:t>
            </a:r>
            <a:r>
              <a:rPr lang="en-US" sz="1800" b="0" i="0" u="none" strike="noStrike" baseline="0" dirty="0">
                <a:latin typeface="LinLibertineT"/>
              </a:rPr>
              <a:t> and </a:t>
            </a:r>
            <a:r>
              <a:rPr lang="en-US" sz="1800" b="0" i="0" u="none" strike="noStrike" baseline="0" dirty="0" err="1">
                <a:latin typeface="LinLibertineT"/>
              </a:rPr>
              <a:t>wrpkru</a:t>
            </a:r>
            <a:r>
              <a:rPr lang="en-US" sz="1800" b="0" i="0" u="none" strike="noStrike" baseline="0" dirty="0">
                <a:latin typeface="LinLibertineT"/>
              </a:rPr>
              <a:t>,</a:t>
            </a:r>
          </a:p>
          <a:p>
            <a:pPr algn="l"/>
            <a:r>
              <a:rPr lang="en-US" sz="1800" b="0" i="0" u="none" strike="noStrike" baseline="0" dirty="0">
                <a:latin typeface="LinLibertineT"/>
              </a:rPr>
              <a:t>a program can quickly enable/disable access to memory domains that are associated with the protection keys </a:t>
            </a:r>
          </a:p>
          <a:p>
            <a:pPr algn="l"/>
            <a:endParaRPr lang="en-US" sz="1800" b="0" i="0" u="none" strike="noStrike" baseline="0" dirty="0">
              <a:latin typeface="LinLibertineT"/>
            </a:endParaRPr>
          </a:p>
          <a:p>
            <a:pPr algn="l"/>
            <a:r>
              <a:rPr lang="en-US" sz="1800" b="0" i="0" u="none" strike="noStrike" baseline="0" dirty="0">
                <a:latin typeface="LinLibertineT"/>
              </a:rPr>
              <a:t>or</a:t>
            </a:r>
          </a:p>
          <a:p>
            <a:pPr algn="l"/>
            <a:endParaRPr lang="en-US" sz="1800" b="0" i="0" u="none" strike="noStrike" baseline="0" dirty="0">
              <a:latin typeface="LinLibertineT"/>
            </a:endParaRPr>
          </a:p>
          <a:p>
            <a:pPr algn="l"/>
            <a:r>
              <a:rPr lang="en-US" sz="1800" b="0" i="0" u="none" strike="noStrike" baseline="0" dirty="0">
                <a:latin typeface="LinLibertineT"/>
              </a:rPr>
              <a:t>We can access the </a:t>
            </a:r>
            <a:r>
              <a:rPr lang="en-US" sz="1800" b="0" i="0" u="none" strike="noStrike" baseline="0" dirty="0">
                <a:latin typeface="Inconsolatazi4-Regular"/>
              </a:rPr>
              <a:t>PKRU </a:t>
            </a:r>
            <a:r>
              <a:rPr lang="en-US" sz="1800" b="0" i="0" u="none" strike="noStrike" baseline="0" dirty="0">
                <a:latin typeface="LinLibertineT"/>
              </a:rPr>
              <a:t>register with unprivileged instructions; </a:t>
            </a:r>
            <a:r>
              <a:rPr lang="en-US" sz="1800" b="0" i="0" u="none" strike="noStrike" baseline="0" dirty="0" err="1">
                <a:latin typeface="Inconsolatazi4-Regular"/>
              </a:rPr>
              <a:t>rdpkru</a:t>
            </a:r>
            <a:r>
              <a:rPr lang="en-US" sz="1800" b="0" i="0" u="none" strike="noStrike" baseline="0" dirty="0">
                <a:latin typeface="Inconsolatazi4-Regular"/>
              </a:rPr>
              <a:t> </a:t>
            </a:r>
            <a:r>
              <a:rPr lang="en-US" sz="1800" b="0" i="0" u="none" strike="noStrike" baseline="0" dirty="0">
                <a:latin typeface="LinLibertineT"/>
              </a:rPr>
              <a:t>for read and </a:t>
            </a:r>
            <a:r>
              <a:rPr lang="en-US" sz="1800" b="0" i="0" u="none" strike="noStrike" baseline="0" dirty="0" err="1">
                <a:latin typeface="Inconsolatazi4-Regular"/>
              </a:rPr>
              <a:t>wrpkru</a:t>
            </a:r>
            <a:r>
              <a:rPr lang="en-US" sz="1800" b="0" i="0" u="none" strike="noStrike" baseline="0" dirty="0">
                <a:latin typeface="Inconsolatazi4-Regular"/>
              </a:rPr>
              <a:t> </a:t>
            </a:r>
            <a:r>
              <a:rPr lang="en-US" sz="1800" b="0" i="0" u="none" strike="noStrike" baseline="0" dirty="0">
                <a:latin typeface="LinLibertineT"/>
              </a:rPr>
              <a:t>for write accesses</a:t>
            </a:r>
          </a:p>
          <a:p>
            <a:pPr algn="l"/>
            <a:r>
              <a:rPr lang="en-US" sz="1800" b="0" i="0" u="none" strike="noStrike" baseline="0" dirty="0">
                <a:latin typeface="LinLibertineT"/>
              </a:rPr>
              <a:t>The </a:t>
            </a:r>
            <a:r>
              <a:rPr lang="en-US" sz="1800" b="0" i="0" u="none" strike="noStrike" baseline="0" dirty="0" err="1">
                <a:latin typeface="Inconsolatazi4-Regular"/>
              </a:rPr>
              <a:t>xrstor</a:t>
            </a:r>
            <a:r>
              <a:rPr lang="en-US" sz="1800" b="0" i="0" u="none" strike="noStrike" baseline="0" dirty="0">
                <a:latin typeface="Inconsolatazi4-Regular"/>
              </a:rPr>
              <a:t> </a:t>
            </a:r>
            <a:r>
              <a:rPr lang="en-US" sz="1800" b="0" i="0" u="none" strike="noStrike" baseline="0" dirty="0">
                <a:latin typeface="LinLibertineT"/>
              </a:rPr>
              <a:t>instruction can also update the </a:t>
            </a:r>
            <a:r>
              <a:rPr lang="en-US" sz="1800" b="0" i="0" u="none" strike="noStrike" baseline="0" dirty="0">
                <a:latin typeface="Inconsolatazi4-Regular"/>
              </a:rPr>
              <a:t>PKRU </a:t>
            </a:r>
            <a:r>
              <a:rPr lang="en-US" sz="1800" b="0" i="0" u="none" strike="noStrike" baseline="0" dirty="0">
                <a:latin typeface="LinLibertineT"/>
              </a:rPr>
              <a:t>register if bit 9 in the </a:t>
            </a:r>
            <a:r>
              <a:rPr lang="en-US" sz="1800" b="0" i="0" u="none" strike="noStrike" baseline="0" dirty="0" err="1">
                <a:latin typeface="Inconsolatazi4-Regular"/>
              </a:rPr>
              <a:t>eax</a:t>
            </a:r>
            <a:r>
              <a:rPr lang="en-US" sz="1800" b="0" i="0" u="none" strike="noStrike" baseline="0" dirty="0">
                <a:latin typeface="Inconsolatazi4-Regular"/>
              </a:rPr>
              <a:t> </a:t>
            </a:r>
            <a:r>
              <a:rPr lang="en-US" sz="1800" b="0" i="0" u="none" strike="noStrike" baseline="0" dirty="0">
                <a:latin typeface="LinLibertineT"/>
              </a:rPr>
              <a:t>register is set prior to the instruction execution</a:t>
            </a:r>
          </a:p>
          <a:p>
            <a:pPr algn="l"/>
            <a:endParaRPr lang="en-US" sz="1800" b="0" i="0" u="none" strike="noStrike" baseline="0" dirty="0">
              <a:latin typeface="LinLibertineT"/>
              <a:cs typeface="Calibri"/>
            </a:endParaRPr>
          </a:p>
          <a:p>
            <a:pPr algn="l"/>
            <a:r>
              <a:rPr lang="en-US" sz="1800" b="0" i="0" u="none" strike="noStrike" baseline="0" dirty="0">
                <a:latin typeface="LinLibertineT"/>
              </a:rPr>
              <a:t>This allows a program to quickly enable/disable access to memory domains that are associated with the protection keys without having to pay the high cost of the system calls and TLB invalidations required to change page permissions through conventional means.</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52958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https://vivek-arora.com/?p=457&amp;fbclid=IwAR3TUpo1hASC6oWin-glONbSoJgotzpoCz6Wo1vnI8PaUiVJOvvBlZA89wM</a:t>
            </a: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https://stackoverflow.com/questions/8879540/if-a-virtual-memory-page-is-executable-does-it-imply-that-it-is-readable?fbclid=IwAR1BHfO7yy6TxKl2L_EY42ktQVgJUxnNyvx-FjYx6NG8-KSjBUFp9O0NcUY</a:t>
            </a:r>
          </a:p>
          <a:p>
            <a:pPr marL="0" marR="0" lvl="0" indent="0" algn="l" defTabSz="914400" rtl="0" eaLnBrk="1" fontAlgn="auto" latinLnBrk="0" hangingPunct="1">
              <a:lnSpc>
                <a:spcPct val="100000"/>
              </a:lnSpc>
              <a:spcBef>
                <a:spcPts val="100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So let’s see an example. PKU can be used for </a:t>
            </a:r>
            <a:r>
              <a:rPr lang="en-US" dirty="0" err="1">
                <a:cs typeface="Calibri"/>
              </a:rPr>
              <a:t>eXecute</a:t>
            </a:r>
            <a:r>
              <a:rPr lang="en-US" dirty="0">
                <a:cs typeface="Calibri"/>
              </a:rPr>
              <a:t> only memory that is an effective mitigation against advanced code-reuse attacks that rely on reading capabilities</a:t>
            </a: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Finally, In modern </a:t>
            </a:r>
            <a:r>
              <a:rPr lang="en-US" dirty="0" err="1">
                <a:cs typeface="Calibri"/>
              </a:rPr>
              <a:t>linux</a:t>
            </a:r>
            <a:r>
              <a:rPr lang="en-US" dirty="0">
                <a:cs typeface="Calibri"/>
              </a:rPr>
              <a:t> kernel we can make code pages executable only, using an enhanced version of </a:t>
            </a:r>
            <a:r>
              <a:rPr lang="en-US" dirty="0" err="1">
                <a:cs typeface="Calibri"/>
              </a:rPr>
              <a:t>mprotect</a:t>
            </a:r>
            <a:r>
              <a:rPr lang="en-US" dirty="0">
                <a:cs typeface="Calibri"/>
              </a:rPr>
              <a:t> system call</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8861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latin typeface="Arial"/>
                <a:cs typeface="Calibri"/>
              </a:rPr>
              <a:t>The research community and industry have, therefore, proposed techniques to separate components within the same process.</a:t>
            </a: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latin typeface="Arial"/>
                <a:cs typeface="Calibri"/>
              </a:rPr>
              <a:t>However, we need to use tricks to enable in-process isolation, since it is not enforced by the OS. </a:t>
            </a:r>
            <a:endParaRPr lang="en-US" dirty="0">
              <a:cs typeface="Calibri"/>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8508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https://vivek-arora.com/?p=457&amp;fbclid=IwAR3TUpo1hASC6oWin-glONbSoJgotzpoCz6Wo1vnI8PaUiVJOvvBlZA89wM</a:t>
            </a: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https://stackoverflow.com/questions/8879540/if-a-virtual-memory-page-is-executable-does-it-imply-that-it-is-readable?fbclid=IwAR1BHfO7yy6TxKl2L_EY42ktQVgJUxnNyvx-FjYx6NG8-KSjBUFp9O0NcUY</a:t>
            </a:r>
          </a:p>
          <a:p>
            <a:pPr marL="0" marR="0" lvl="0" indent="0" algn="l" defTabSz="914400" rtl="0" eaLnBrk="1" fontAlgn="auto" latinLnBrk="0" hangingPunct="1">
              <a:lnSpc>
                <a:spcPct val="100000"/>
              </a:lnSpc>
              <a:spcBef>
                <a:spcPts val="100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However we sill miss support of XOM in the development toolchains.</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55176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XOM-Switch is a tool that tries to solve that problem transparently by patching the dynamic loader and </a:t>
            </a:r>
            <a:r>
              <a:rPr lang="en-US" dirty="0" err="1">
                <a:cs typeface="Calibri"/>
              </a:rPr>
              <a:t>libc</a:t>
            </a:r>
            <a:r>
              <a:rPr lang="en-US" dirty="0">
                <a:cs typeface="Calibri"/>
              </a:rPr>
              <a:t>.</a:t>
            </a:r>
          </a:p>
          <a:p>
            <a:pPr marL="0" marR="0" lvl="0" indent="0" algn="l" defTabSz="914400" rtl="0" eaLnBrk="1" fontAlgn="auto" latinLnBrk="0" hangingPunct="1">
              <a:lnSpc>
                <a:spcPct val="100000"/>
              </a:lnSpc>
              <a:spcBef>
                <a:spcPts val="100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it was proven to scale on large applications like </a:t>
            </a:r>
            <a:r>
              <a:rPr lang="en-US" dirty="0" err="1">
                <a:cs typeface="Calibri"/>
              </a:rPr>
              <a:t>broswers</a:t>
            </a:r>
            <a:r>
              <a:rPr lang="en-US" dirty="0">
                <a:cs typeface="Calibri"/>
              </a:rPr>
              <a:t>.</a:t>
            </a: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And it add almost no runtime overhead</a:t>
            </a:r>
          </a:p>
          <a:p>
            <a:pPr marL="0" marR="0" lvl="0" indent="0" algn="l" defTabSz="914400" rtl="0" eaLnBrk="1" fontAlgn="auto" latinLnBrk="0" hangingPunct="1">
              <a:lnSpc>
                <a:spcPct val="100000"/>
              </a:lnSpc>
              <a:spcBef>
                <a:spcPts val="100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The defense is limited in power, though, since attackers can still use unsafe instructions to disable XOM.</a:t>
            </a: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The authors proposed to combine Intel CET with PKU to block such attacks.</a:t>
            </a:r>
            <a:br>
              <a:rPr lang="en-US" dirty="0">
                <a:cs typeface="Calibri"/>
              </a:rPr>
            </a:br>
            <a:r>
              <a:rPr lang="en-US" dirty="0">
                <a:cs typeface="Calibri"/>
              </a:rPr>
              <a:t>But previous and concurrent work that Intel CET enables weak CFI policies that can be bypassed and adds non negligible overhead.</a:t>
            </a:r>
          </a:p>
          <a:p>
            <a:pPr marL="0" marR="0" lvl="0" indent="0" algn="l" defTabSz="914400" rtl="0" eaLnBrk="1" fontAlgn="auto" latinLnBrk="0" hangingPunct="1">
              <a:lnSpc>
                <a:spcPct val="100000"/>
              </a:lnSpc>
              <a:spcBef>
                <a:spcPts val="1000"/>
              </a:spcBef>
              <a:spcAft>
                <a:spcPts val="0"/>
              </a:spcAft>
              <a:buClrTx/>
              <a:buSzTx/>
              <a:buFontTx/>
              <a:buNone/>
              <a:tabLst/>
              <a:defRPr/>
            </a:pPr>
            <a:endParaRPr lang="en-US" dirty="0">
              <a:cs typeface="Calibri"/>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81744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Tx/>
              <a:buNone/>
              <a:tabLst/>
              <a:defRPr/>
            </a:pPr>
            <a:endParaRPr lang="en-US" dirty="0">
              <a:cs typeface="Calibri"/>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51487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F54FE7-8816-5540-BBA5-9082E148A9E0}" type="slidenum">
              <a:rPr lang="en-US" smtClean="0"/>
              <a:t>73</a:t>
            </a:fld>
            <a:endParaRPr lang="en-US"/>
          </a:p>
        </p:txBody>
      </p:sp>
    </p:spTree>
    <p:extLst>
      <p:ext uri="{BB962C8B-B14F-4D97-AF65-F5344CB8AC3E}">
        <p14:creationId xmlns:p14="http://schemas.microsoft.com/office/powerpoint/2010/main" val="27697312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Tx/>
              <a:buNone/>
              <a:tabLst/>
              <a:defRPr/>
            </a:pPr>
            <a:endParaRPr lang="en-US" dirty="0">
              <a:cs typeface="Calibri"/>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3638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For this presentation, we focus only on the approaches that leverage memory protection keys for user space or PKU for short.</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2117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PKU is a hardware feature that is available on recent Intel and AMD server and desktop CPUs.</a:t>
            </a: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a:rPr>
              <a:t>Developers can use a new system call to tag memory pages with one of 16 available protection keys.</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4144-4079-4144-8B79-C4E84CBAC24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5678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9172422-7D9B-314D-98FC-23375CCD24E2}" type="datetime1">
              <a:rPr lang="en-US" smtClean="0"/>
              <a:t>5/16/2022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EBE440-1954-CB4F-84D9-A4B563841CA7}" type="slidenum">
              <a:rPr lang="en-US" smtClean="0"/>
              <a:t>‹#›</a:t>
            </a:fld>
            <a:endParaRPr lang="en-US"/>
          </a:p>
        </p:txBody>
      </p:sp>
    </p:spTree>
    <p:extLst>
      <p:ext uri="{BB962C8B-B14F-4D97-AF65-F5344CB8AC3E}">
        <p14:creationId xmlns:p14="http://schemas.microsoft.com/office/powerpoint/2010/main" val="1705340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2E912F-D984-EC4D-98AE-19D27210F513}" type="datetime1">
              <a:rPr lang="en-US" smtClean="0"/>
              <a:t>5/16/2022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EBE440-1954-CB4F-84D9-A4B563841CA7}" type="slidenum">
              <a:rPr lang="en-US" smtClean="0"/>
              <a:t>‹#›</a:t>
            </a:fld>
            <a:endParaRPr lang="en-US"/>
          </a:p>
        </p:txBody>
      </p:sp>
    </p:spTree>
    <p:extLst>
      <p:ext uri="{BB962C8B-B14F-4D97-AF65-F5344CB8AC3E}">
        <p14:creationId xmlns:p14="http://schemas.microsoft.com/office/powerpoint/2010/main" val="2082029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BB1671-C346-E948-BA17-45FC615D1F08}" type="datetime1">
              <a:rPr lang="en-US" smtClean="0"/>
              <a:t>5/16/2022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EBE440-1954-CB4F-84D9-A4B563841CA7}" type="slidenum">
              <a:rPr lang="en-US" smtClean="0"/>
              <a:t>‹#›</a:t>
            </a:fld>
            <a:endParaRPr lang="en-US"/>
          </a:p>
        </p:txBody>
      </p:sp>
    </p:spTree>
    <p:extLst>
      <p:ext uri="{BB962C8B-B14F-4D97-AF65-F5344CB8AC3E}">
        <p14:creationId xmlns:p14="http://schemas.microsoft.com/office/powerpoint/2010/main" val="1576304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Quote Only dark">
    <p:bg>
      <p:bgPr>
        <a:solidFill>
          <a:schemeClr val="tx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14174" y="3144462"/>
            <a:ext cx="11671300" cy="543675"/>
          </a:xfrm>
        </p:spPr>
        <p:txBody>
          <a:bodyPr anchor="ctr"/>
          <a:lstStyle>
            <a:lvl1pPr>
              <a:defRPr>
                <a:solidFill>
                  <a:schemeClr val="bg1"/>
                </a:solidFill>
              </a:defRPr>
            </a:lvl1pPr>
          </a:lstStyle>
          <a:p>
            <a:r>
              <a:rPr lang="nl-BE" dirty="0"/>
              <a:t>“Quote”</a:t>
            </a:r>
            <a:endParaRPr lang="en-US" dirty="0"/>
          </a:p>
        </p:txBody>
      </p:sp>
      <p:sp>
        <p:nvSpPr>
          <p:cNvPr id="6" name="Text Placeholder 4"/>
          <p:cNvSpPr>
            <a:spLocks noGrp="1"/>
          </p:cNvSpPr>
          <p:nvPr>
            <p:ph type="body" sz="quarter" idx="14" hasCustomPrompt="1"/>
          </p:nvPr>
        </p:nvSpPr>
        <p:spPr>
          <a:xfrm>
            <a:off x="214174" y="4986601"/>
            <a:ext cx="11671300" cy="451149"/>
          </a:xfrm>
        </p:spPr>
        <p:txBody>
          <a:bodyPr wrap="square" anchor="ctr">
            <a:spAutoFit/>
          </a:bodyPr>
          <a:lstStyle>
            <a:lvl1pPr marL="0" indent="0">
              <a:buFont typeface="Arial"/>
              <a:buNone/>
              <a:defRPr lang="en-US" sz="1867" b="0" i="1" kern="1200" cap="none" baseline="0" dirty="0">
                <a:solidFill>
                  <a:schemeClr val="bg1"/>
                </a:solidFill>
                <a:latin typeface="Gill Sans MT Regular" charset="0"/>
                <a:ea typeface="Gill Sans MT Regular" charset="0"/>
                <a:cs typeface="Gill Sans MT Regular" charset="0"/>
              </a:defRPr>
            </a:lvl1pPr>
          </a:lstStyle>
          <a:p>
            <a:pPr marL="0" lvl="0" indent="0" algn="l" defTabSz="548626" rtl="0" eaLnBrk="1" latinLnBrk="0" hangingPunct="1">
              <a:spcBef>
                <a:spcPct val="20000"/>
              </a:spcBef>
              <a:buClr>
                <a:schemeClr val="tx1"/>
              </a:buClr>
              <a:buSzPct val="70000"/>
              <a:buFont typeface="Arial"/>
              <a:buNone/>
            </a:pPr>
            <a:r>
              <a:rPr lang="nl-BE" dirty="0"/>
              <a:t>Source</a:t>
            </a:r>
            <a:endParaRPr lang="en-US" dirty="0"/>
          </a:p>
        </p:txBody>
      </p:sp>
      <p:pic>
        <p:nvPicPr>
          <p:cNvPr id="8" name="Afbeelding 7" descr="DistriNet-rgb-transparant-invers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1539" y="6319057"/>
            <a:ext cx="1683935" cy="325561"/>
          </a:xfrm>
          <a:prstGeom prst="rect">
            <a:avLst/>
          </a:prstGeom>
        </p:spPr>
      </p:pic>
    </p:spTree>
    <p:extLst>
      <p:ext uri="{BB962C8B-B14F-4D97-AF65-F5344CB8AC3E}">
        <p14:creationId xmlns:p14="http://schemas.microsoft.com/office/powerpoint/2010/main" val="3649473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Corporate Presentation">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81172" cy="6858000"/>
          </a:xfrm>
          <a:prstGeom prst="rect">
            <a:avLst/>
          </a:prstGeom>
        </p:spPr>
      </p:pic>
      <p:sp>
        <p:nvSpPr>
          <p:cNvPr id="4" name="Title 1"/>
          <p:cNvSpPr>
            <a:spLocks noGrp="1"/>
          </p:cNvSpPr>
          <p:nvPr>
            <p:ph type="ctrTitle" hasCustomPrompt="1"/>
          </p:nvPr>
        </p:nvSpPr>
        <p:spPr>
          <a:xfrm>
            <a:off x="481943" y="4015852"/>
            <a:ext cx="11228115" cy="543675"/>
          </a:xfrm>
        </p:spPr>
        <p:txBody>
          <a:bodyPr wrap="square" lIns="108000" rIns="0" anchor="b">
            <a:spAutoFit/>
          </a:bodyPr>
          <a:lstStyle>
            <a:lvl1pPr algn="l">
              <a:defRPr sz="2933" cap="none" baseline="0">
                <a:solidFill>
                  <a:schemeClr val="tx2"/>
                </a:solidFill>
              </a:defRPr>
            </a:lvl1pPr>
          </a:lstStyle>
          <a:p>
            <a:r>
              <a:rPr lang="nl-BE" dirty="0"/>
              <a:t>A short title can be put here</a:t>
            </a:r>
            <a:endParaRPr lang="en-US" dirty="0"/>
          </a:p>
        </p:txBody>
      </p:sp>
      <p:sp>
        <p:nvSpPr>
          <p:cNvPr id="5" name="Subtitle 2"/>
          <p:cNvSpPr>
            <a:spLocks noGrp="1"/>
          </p:cNvSpPr>
          <p:nvPr>
            <p:ph type="subTitle" idx="1" hasCustomPrompt="1"/>
          </p:nvPr>
        </p:nvSpPr>
        <p:spPr>
          <a:xfrm>
            <a:off x="481942" y="4460466"/>
            <a:ext cx="11228119" cy="504433"/>
          </a:xfrm>
        </p:spPr>
        <p:txBody>
          <a:bodyPr wrap="square" lIns="108000" rIns="0" anchor="t">
            <a:spAutoFit/>
          </a:bodyPr>
          <a:lstStyle>
            <a:lvl1pPr marL="0" indent="0" algn="l">
              <a:buNone/>
              <a:defRPr sz="2160" cap="none" baseline="0">
                <a:solidFill>
                  <a:schemeClr val="tx1"/>
                </a:solidFill>
              </a:defRPr>
            </a:lvl1pPr>
            <a:lvl2pPr marL="548626" indent="0" algn="ctr">
              <a:buNone/>
              <a:defRPr>
                <a:solidFill>
                  <a:schemeClr val="tx1">
                    <a:tint val="75000"/>
                  </a:schemeClr>
                </a:solidFill>
              </a:defRPr>
            </a:lvl2pPr>
            <a:lvl3pPr marL="1097253" indent="0" algn="ctr">
              <a:buNone/>
              <a:defRPr>
                <a:solidFill>
                  <a:schemeClr val="tx1">
                    <a:tint val="75000"/>
                  </a:schemeClr>
                </a:solidFill>
              </a:defRPr>
            </a:lvl3pPr>
            <a:lvl4pPr marL="1645879" indent="0" algn="ctr">
              <a:buNone/>
              <a:defRPr>
                <a:solidFill>
                  <a:schemeClr val="tx1">
                    <a:tint val="75000"/>
                  </a:schemeClr>
                </a:solidFill>
              </a:defRPr>
            </a:lvl4pPr>
            <a:lvl5pPr marL="2194505" indent="0" algn="ctr">
              <a:buNone/>
              <a:defRPr>
                <a:solidFill>
                  <a:schemeClr val="tx1">
                    <a:tint val="75000"/>
                  </a:schemeClr>
                </a:solidFill>
              </a:defRPr>
            </a:lvl5pPr>
            <a:lvl6pPr marL="2743131" indent="0" algn="ctr">
              <a:buNone/>
              <a:defRPr>
                <a:solidFill>
                  <a:schemeClr val="tx1">
                    <a:tint val="75000"/>
                  </a:schemeClr>
                </a:solidFill>
              </a:defRPr>
            </a:lvl6pPr>
            <a:lvl7pPr marL="3291758" indent="0" algn="ctr">
              <a:buNone/>
              <a:defRPr>
                <a:solidFill>
                  <a:schemeClr val="tx1">
                    <a:tint val="75000"/>
                  </a:schemeClr>
                </a:solidFill>
              </a:defRPr>
            </a:lvl7pPr>
            <a:lvl8pPr marL="3840384" indent="0" algn="ctr">
              <a:buNone/>
              <a:defRPr>
                <a:solidFill>
                  <a:schemeClr val="tx1">
                    <a:tint val="75000"/>
                  </a:schemeClr>
                </a:solidFill>
              </a:defRPr>
            </a:lvl8pPr>
            <a:lvl9pPr marL="4389010" indent="0" algn="ctr">
              <a:buNone/>
              <a:defRPr>
                <a:solidFill>
                  <a:schemeClr val="tx1">
                    <a:tint val="75000"/>
                  </a:schemeClr>
                </a:solidFill>
              </a:defRPr>
            </a:lvl9pPr>
          </a:lstStyle>
          <a:p>
            <a:r>
              <a:rPr lang="nl-BE" dirty="0"/>
              <a:t>Speaker, Date</a:t>
            </a:r>
            <a:endParaRPr lang="en-US" dirty="0"/>
          </a:p>
        </p:txBody>
      </p:sp>
      <p:pic>
        <p:nvPicPr>
          <p:cNvPr id="7" name="Afbeelding 6" descr="DistriNet-rgb-transparant.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3749" y="2205781"/>
            <a:ext cx="6850808" cy="1324492"/>
          </a:xfrm>
          <a:prstGeom prst="rect">
            <a:avLst/>
          </a:prstGeom>
        </p:spPr>
      </p:pic>
    </p:spTree>
    <p:extLst>
      <p:ext uri="{BB962C8B-B14F-4D97-AF65-F5344CB8AC3E}">
        <p14:creationId xmlns:p14="http://schemas.microsoft.com/office/powerpoint/2010/main" val="3154001538"/>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roject Presentation">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81172" cy="6858000"/>
          </a:xfrm>
          <a:prstGeom prst="rect">
            <a:avLst/>
          </a:prstGeom>
        </p:spPr>
      </p:pic>
      <p:sp>
        <p:nvSpPr>
          <p:cNvPr id="4" name="Title 1"/>
          <p:cNvSpPr>
            <a:spLocks noGrp="1"/>
          </p:cNvSpPr>
          <p:nvPr>
            <p:ph type="ctrTitle" hasCustomPrompt="1"/>
          </p:nvPr>
        </p:nvSpPr>
        <p:spPr>
          <a:xfrm>
            <a:off x="481941" y="3594685"/>
            <a:ext cx="11228115" cy="861775"/>
          </a:xfrm>
        </p:spPr>
        <p:txBody>
          <a:bodyPr wrap="square" lIns="108000" rIns="0" anchor="b">
            <a:spAutoFit/>
          </a:bodyPr>
          <a:lstStyle>
            <a:lvl1pPr algn="l">
              <a:defRPr sz="4800" cap="none" baseline="0">
                <a:solidFill>
                  <a:schemeClr val="tx2"/>
                </a:solidFill>
              </a:defRPr>
            </a:lvl1pPr>
          </a:lstStyle>
          <a:p>
            <a:r>
              <a:rPr lang="nl-BE" dirty="0"/>
              <a:t>Project Title</a:t>
            </a:r>
            <a:endParaRPr lang="en-US" dirty="0"/>
          </a:p>
        </p:txBody>
      </p:sp>
      <p:sp>
        <p:nvSpPr>
          <p:cNvPr id="5" name="Subtitle 2"/>
          <p:cNvSpPr>
            <a:spLocks noGrp="1"/>
          </p:cNvSpPr>
          <p:nvPr>
            <p:ph type="subTitle" idx="1" hasCustomPrompt="1"/>
          </p:nvPr>
        </p:nvSpPr>
        <p:spPr>
          <a:xfrm>
            <a:off x="481942" y="4460466"/>
            <a:ext cx="11228119" cy="504433"/>
          </a:xfrm>
        </p:spPr>
        <p:txBody>
          <a:bodyPr wrap="square" lIns="108000" rIns="0" anchor="t">
            <a:spAutoFit/>
          </a:bodyPr>
          <a:lstStyle>
            <a:lvl1pPr marL="0" indent="0" algn="l">
              <a:buNone/>
              <a:defRPr sz="2160" cap="none" baseline="0">
                <a:solidFill>
                  <a:schemeClr val="tx1"/>
                </a:solidFill>
              </a:defRPr>
            </a:lvl1pPr>
            <a:lvl2pPr marL="548626" indent="0" algn="ctr">
              <a:buNone/>
              <a:defRPr>
                <a:solidFill>
                  <a:schemeClr val="tx1">
                    <a:tint val="75000"/>
                  </a:schemeClr>
                </a:solidFill>
              </a:defRPr>
            </a:lvl2pPr>
            <a:lvl3pPr marL="1097253" indent="0" algn="ctr">
              <a:buNone/>
              <a:defRPr>
                <a:solidFill>
                  <a:schemeClr val="tx1">
                    <a:tint val="75000"/>
                  </a:schemeClr>
                </a:solidFill>
              </a:defRPr>
            </a:lvl3pPr>
            <a:lvl4pPr marL="1645879" indent="0" algn="ctr">
              <a:buNone/>
              <a:defRPr>
                <a:solidFill>
                  <a:schemeClr val="tx1">
                    <a:tint val="75000"/>
                  </a:schemeClr>
                </a:solidFill>
              </a:defRPr>
            </a:lvl4pPr>
            <a:lvl5pPr marL="2194505" indent="0" algn="ctr">
              <a:buNone/>
              <a:defRPr>
                <a:solidFill>
                  <a:schemeClr val="tx1">
                    <a:tint val="75000"/>
                  </a:schemeClr>
                </a:solidFill>
              </a:defRPr>
            </a:lvl5pPr>
            <a:lvl6pPr marL="2743131" indent="0" algn="ctr">
              <a:buNone/>
              <a:defRPr>
                <a:solidFill>
                  <a:schemeClr val="tx1">
                    <a:tint val="75000"/>
                  </a:schemeClr>
                </a:solidFill>
              </a:defRPr>
            </a:lvl6pPr>
            <a:lvl7pPr marL="3291758" indent="0" algn="ctr">
              <a:buNone/>
              <a:defRPr>
                <a:solidFill>
                  <a:schemeClr val="tx1">
                    <a:tint val="75000"/>
                  </a:schemeClr>
                </a:solidFill>
              </a:defRPr>
            </a:lvl7pPr>
            <a:lvl8pPr marL="3840384" indent="0" algn="ctr">
              <a:buNone/>
              <a:defRPr>
                <a:solidFill>
                  <a:schemeClr val="tx1">
                    <a:tint val="75000"/>
                  </a:schemeClr>
                </a:solidFill>
              </a:defRPr>
            </a:lvl8pPr>
            <a:lvl9pPr marL="4389010" indent="0" algn="ctr">
              <a:buNone/>
              <a:defRPr>
                <a:solidFill>
                  <a:schemeClr val="tx1">
                    <a:tint val="75000"/>
                  </a:schemeClr>
                </a:solidFill>
              </a:defRPr>
            </a:lvl9pPr>
          </a:lstStyle>
          <a:p>
            <a:r>
              <a:rPr lang="nl-BE" dirty="0"/>
              <a:t>Speaker, Date</a:t>
            </a:r>
            <a:endParaRPr lang="en-US" dirty="0"/>
          </a:p>
        </p:txBody>
      </p:sp>
      <p:pic>
        <p:nvPicPr>
          <p:cNvPr id="7" name="Afbeelding 6" descr="DistriNet-rgb-transparant.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1274" y="5971494"/>
            <a:ext cx="3063825" cy="592340"/>
          </a:xfrm>
          <a:prstGeom prst="rect">
            <a:avLst/>
          </a:prstGeom>
        </p:spPr>
      </p:pic>
    </p:spTree>
    <p:extLst>
      <p:ext uri="{BB962C8B-B14F-4D97-AF65-F5344CB8AC3E}">
        <p14:creationId xmlns:p14="http://schemas.microsoft.com/office/powerpoint/2010/main" val="3746523873"/>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ullete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nl-BE" dirty="0"/>
              <a:t>Click to edit master title style</a:t>
            </a:r>
            <a:endParaRPr lang="en-US" dirty="0"/>
          </a:p>
        </p:txBody>
      </p:sp>
      <p:sp>
        <p:nvSpPr>
          <p:cNvPr id="3" name="Content Placeholder 2"/>
          <p:cNvSpPr>
            <a:spLocks noGrp="1"/>
          </p:cNvSpPr>
          <p:nvPr>
            <p:ph idx="1" hasCustomPrompt="1"/>
          </p:nvPr>
        </p:nvSpPr>
        <p:spPr/>
        <p:txBody>
          <a:bodyPr/>
          <a:lstStyle>
            <a:lvl2pPr marL="891518" indent="-342891">
              <a:buFontTx/>
              <a:buBlip>
                <a:blip r:embed="rId2"/>
              </a:buBlip>
              <a:defRPr/>
            </a:lvl2pPr>
            <a:lvl3pPr marL="1371566" indent="-274313">
              <a:buFontTx/>
              <a:buBlip>
                <a:blip r:embed="rId3"/>
              </a:buBlip>
              <a:defRPr/>
            </a:lvl3pPr>
            <a:lvl4pPr marL="2026869" indent="-380990">
              <a:buFontTx/>
              <a:buBlip>
                <a:blip r:embed="rId4"/>
              </a:buBlip>
              <a:defRPr/>
            </a:lvl4pPr>
            <a:lvl5pPr marL="2468818" indent="-274313">
              <a:buFontTx/>
              <a:buBlip>
                <a:blip r:embed="rId5"/>
              </a:buBlip>
              <a:defRPr/>
            </a:lvl5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sp>
        <p:nvSpPr>
          <p:cNvPr id="6" name="Slide Number Placeholder 5"/>
          <p:cNvSpPr>
            <a:spLocks noGrp="1"/>
          </p:cNvSpPr>
          <p:nvPr>
            <p:ph type="sldNum" sz="quarter" idx="12"/>
          </p:nvPr>
        </p:nvSpPr>
        <p:spPr/>
        <p:txBody>
          <a:bodyPr/>
          <a:lstStyle/>
          <a:p>
            <a:fld id="{8836216C-5BC3-7C44-80F8-E30864FFC228}" type="slidenum">
              <a:rPr lang="en-US" smtClean="0"/>
              <a:t>‹#›</a:t>
            </a:fld>
            <a:endParaRPr lang="en-US"/>
          </a:p>
        </p:txBody>
      </p:sp>
      <p:sp>
        <p:nvSpPr>
          <p:cNvPr id="5" name="Text Placeholder 4"/>
          <p:cNvSpPr>
            <a:spLocks noGrp="1"/>
          </p:cNvSpPr>
          <p:nvPr>
            <p:ph type="body" sz="quarter" idx="13" hasCustomPrompt="1"/>
          </p:nvPr>
        </p:nvSpPr>
        <p:spPr>
          <a:xfrm>
            <a:off x="214174" y="768420"/>
            <a:ext cx="11671300" cy="494751"/>
          </a:xfrm>
        </p:spPr>
        <p:txBody>
          <a:bodyPr wrap="square" anchor="t">
            <a:spAutoFit/>
          </a:bodyPr>
          <a:lstStyle>
            <a:lvl1pPr marL="0" indent="0">
              <a:lnSpc>
                <a:spcPct val="120000"/>
              </a:lnSpc>
              <a:buFont typeface="Arial"/>
              <a:buNone/>
              <a:defRPr cap="none" baseline="0">
                <a:solidFill>
                  <a:schemeClr val="tx1"/>
                </a:solidFill>
              </a:defRPr>
            </a:lvl1pPr>
          </a:lstStyle>
          <a:p>
            <a:pPr lvl="0"/>
            <a:r>
              <a:rPr lang="nl-BE" dirty="0"/>
              <a:t>Click to edit master subtitle style</a:t>
            </a:r>
          </a:p>
        </p:txBody>
      </p:sp>
    </p:spTree>
    <p:extLst>
      <p:ext uri="{BB962C8B-B14F-4D97-AF65-F5344CB8AC3E}">
        <p14:creationId xmlns:p14="http://schemas.microsoft.com/office/powerpoint/2010/main" val="1613360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Number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836216C-5BC3-7C44-80F8-E30864FFC228}" type="slidenum">
              <a:rPr lang="en-US" smtClean="0"/>
              <a:pPr/>
              <a:t>‹#›</a:t>
            </a:fld>
            <a:endParaRPr lang="en-US"/>
          </a:p>
        </p:txBody>
      </p:sp>
      <p:sp>
        <p:nvSpPr>
          <p:cNvPr id="4" name="Text Placeholder 4"/>
          <p:cNvSpPr>
            <a:spLocks noGrp="1"/>
          </p:cNvSpPr>
          <p:nvPr>
            <p:ph type="body" sz="quarter" idx="13" hasCustomPrompt="1"/>
          </p:nvPr>
        </p:nvSpPr>
        <p:spPr>
          <a:xfrm>
            <a:off x="214175" y="768420"/>
            <a:ext cx="11671300" cy="550151"/>
          </a:xfrm>
        </p:spPr>
        <p:txBody>
          <a:bodyPr wrap="square" anchor="t">
            <a:spAutoFit/>
          </a:bodyPr>
          <a:lstStyle>
            <a:lvl1pPr marL="0" indent="0">
              <a:buFont typeface="Arial"/>
              <a:buNone/>
              <a:defRPr cap="none" baseline="0">
                <a:solidFill>
                  <a:schemeClr val="tx1"/>
                </a:solidFill>
              </a:defRPr>
            </a:lvl1pPr>
          </a:lstStyle>
          <a:p>
            <a:pPr lvl="0"/>
            <a:r>
              <a:rPr lang="nl-BE" dirty="0"/>
              <a:t>Click to edit master subtitle style</a:t>
            </a:r>
            <a:endParaRPr lang="en-US" dirty="0"/>
          </a:p>
        </p:txBody>
      </p:sp>
      <p:sp>
        <p:nvSpPr>
          <p:cNvPr id="6" name="Content Placeholder 5"/>
          <p:cNvSpPr>
            <a:spLocks noGrp="1"/>
          </p:cNvSpPr>
          <p:nvPr>
            <p:ph sz="quarter" idx="14"/>
          </p:nvPr>
        </p:nvSpPr>
        <p:spPr>
          <a:xfrm>
            <a:off x="214175" y="1428751"/>
            <a:ext cx="11671300" cy="4709160"/>
          </a:xfrm>
        </p:spPr>
        <p:txBody>
          <a:bodyPr/>
          <a:lstStyle>
            <a:lvl1pPr marL="430520" indent="-430520">
              <a:buClr>
                <a:schemeClr val="tx2"/>
              </a:buClr>
              <a:buSzPct val="65000"/>
              <a:buFont typeface="+mj-lt"/>
              <a:buAutoNum type="arabicPeriod"/>
              <a:defRPr/>
            </a:lvl1pPr>
            <a:lvl2pPr marL="861038" indent="-312412">
              <a:buClr>
                <a:schemeClr val="tx1"/>
              </a:buClr>
              <a:buSzPct val="65000"/>
              <a:buFont typeface="+mj-lt"/>
              <a:buAutoNum type="alphaUcPeriod"/>
              <a:defRPr/>
            </a:lvl2pPr>
            <a:lvl3pPr marL="1316534" indent="-220128">
              <a:buClr>
                <a:schemeClr val="tx2"/>
              </a:buClr>
              <a:buSzPct val="65000"/>
              <a:buFont typeface="+mj-lt"/>
              <a:buAutoNum type="romanUcPeriod"/>
              <a:defRPr/>
            </a:lvl3pPr>
            <a:lvl4pPr marL="1939242" indent="-293363">
              <a:buClr>
                <a:schemeClr val="tx1"/>
              </a:buClr>
              <a:buSzPct val="65000"/>
              <a:buFont typeface="+mj-lt"/>
              <a:buAutoNum type="alphaLcPeriod"/>
              <a:defRPr/>
            </a:lvl4pPr>
            <a:lvl5pPr marL="2472629" indent="-278124">
              <a:buClr>
                <a:schemeClr val="tx2"/>
              </a:buClr>
              <a:buSzPct val="65000"/>
              <a:buFont typeface="+mj-lt"/>
              <a:buAutoNum type="romanLcPeriod"/>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730801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ouble 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14174" y="1437640"/>
            <a:ext cx="5757333" cy="4699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8836216C-5BC3-7C44-80F8-E30864FFC228}" type="slidenum">
              <a:rPr lang="en-US" smtClean="0"/>
              <a:t>‹#›</a:t>
            </a:fld>
            <a:endParaRPr lang="en-US"/>
          </a:p>
        </p:txBody>
      </p:sp>
      <p:sp>
        <p:nvSpPr>
          <p:cNvPr id="5" name="Text Placeholder 4"/>
          <p:cNvSpPr>
            <a:spLocks noGrp="1"/>
          </p:cNvSpPr>
          <p:nvPr>
            <p:ph type="body" sz="quarter" idx="13" hasCustomPrompt="1"/>
          </p:nvPr>
        </p:nvSpPr>
        <p:spPr>
          <a:xfrm>
            <a:off x="214175" y="768420"/>
            <a:ext cx="11671300" cy="550151"/>
          </a:xfrm>
        </p:spPr>
        <p:txBody>
          <a:bodyPr wrap="square" anchor="t">
            <a:spAutoFit/>
          </a:bodyPr>
          <a:lstStyle>
            <a:lvl1pPr marL="0" indent="0">
              <a:buFont typeface="Arial"/>
              <a:buNone/>
              <a:defRPr cap="none" baseline="0">
                <a:solidFill>
                  <a:schemeClr val="tx1"/>
                </a:solidFill>
              </a:defRPr>
            </a:lvl1pPr>
          </a:lstStyle>
          <a:p>
            <a:pPr lvl="0"/>
            <a:r>
              <a:rPr lang="nl-BE" dirty="0"/>
              <a:t>Click to edit master subtitle style</a:t>
            </a:r>
            <a:endParaRPr lang="en-US" dirty="0"/>
          </a:p>
        </p:txBody>
      </p:sp>
      <p:sp>
        <p:nvSpPr>
          <p:cNvPr id="7" name="Content Placeholder 2"/>
          <p:cNvSpPr>
            <a:spLocks noGrp="1"/>
          </p:cNvSpPr>
          <p:nvPr>
            <p:ph idx="14"/>
          </p:nvPr>
        </p:nvSpPr>
        <p:spPr>
          <a:xfrm>
            <a:off x="6117168" y="1437640"/>
            <a:ext cx="5757333" cy="4699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18870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ouble number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8836216C-5BC3-7C44-80F8-E30864FFC228}" type="slidenum">
              <a:rPr lang="en-US" smtClean="0"/>
              <a:t>‹#›</a:t>
            </a:fld>
            <a:endParaRPr lang="en-US"/>
          </a:p>
        </p:txBody>
      </p:sp>
      <p:sp>
        <p:nvSpPr>
          <p:cNvPr id="5" name="Text Placeholder 4"/>
          <p:cNvSpPr>
            <a:spLocks noGrp="1"/>
          </p:cNvSpPr>
          <p:nvPr>
            <p:ph type="body" sz="quarter" idx="13" hasCustomPrompt="1"/>
          </p:nvPr>
        </p:nvSpPr>
        <p:spPr>
          <a:xfrm>
            <a:off x="214175" y="768421"/>
            <a:ext cx="11671300" cy="550151"/>
          </a:xfrm>
        </p:spPr>
        <p:txBody>
          <a:bodyPr wrap="square" anchor="t">
            <a:spAutoFit/>
          </a:bodyPr>
          <a:lstStyle>
            <a:lvl1pPr marL="0" indent="0">
              <a:buFont typeface="Arial"/>
              <a:buNone/>
              <a:defRPr lang="en-US" sz="2400" b="0" i="0" kern="1200" cap="none" baseline="0" dirty="0">
                <a:solidFill>
                  <a:schemeClr val="tx1"/>
                </a:solidFill>
                <a:latin typeface="+mj-lt"/>
                <a:ea typeface="+mn-ea"/>
                <a:cs typeface="Gill Sans MT"/>
              </a:defRPr>
            </a:lvl1pPr>
          </a:lstStyle>
          <a:p>
            <a:pPr marL="0" lvl="0" indent="0" algn="l" defTabSz="548626" rtl="0" eaLnBrk="1" latinLnBrk="0" hangingPunct="1">
              <a:spcBef>
                <a:spcPct val="20000"/>
              </a:spcBef>
              <a:buClr>
                <a:schemeClr val="tx1"/>
              </a:buClr>
              <a:buSzPct val="70000"/>
              <a:buFont typeface="Arial"/>
              <a:buNone/>
            </a:pPr>
            <a:r>
              <a:rPr lang="nl-BE" dirty="0"/>
              <a:t>Click to edit master subtitle style</a:t>
            </a:r>
            <a:endParaRPr lang="en-US" dirty="0"/>
          </a:p>
        </p:txBody>
      </p:sp>
      <p:sp>
        <p:nvSpPr>
          <p:cNvPr id="7" name="Content Placeholder 5"/>
          <p:cNvSpPr>
            <a:spLocks noGrp="1"/>
          </p:cNvSpPr>
          <p:nvPr>
            <p:ph sz="quarter" idx="14"/>
          </p:nvPr>
        </p:nvSpPr>
        <p:spPr>
          <a:xfrm>
            <a:off x="214175" y="1428751"/>
            <a:ext cx="5824869" cy="4709160"/>
          </a:xfrm>
        </p:spPr>
        <p:txBody>
          <a:bodyPr/>
          <a:lstStyle>
            <a:lvl1pPr marL="430520" indent="-430520">
              <a:buClr>
                <a:schemeClr val="tx2"/>
              </a:buClr>
              <a:buSzPct val="65000"/>
              <a:buFont typeface="+mj-lt"/>
              <a:buAutoNum type="arabicPeriod"/>
              <a:defRPr/>
            </a:lvl1pPr>
            <a:lvl2pPr marL="861038" indent="-312412">
              <a:buClr>
                <a:schemeClr val="tx1"/>
              </a:buClr>
              <a:buSzPct val="65000"/>
              <a:buFont typeface="+mj-lt"/>
              <a:buAutoNum type="alphaUcPeriod"/>
              <a:defRPr/>
            </a:lvl2pPr>
            <a:lvl3pPr marL="1400141" indent="-302888">
              <a:buClr>
                <a:schemeClr val="tx2"/>
              </a:buClr>
              <a:buSzPct val="65000"/>
              <a:buFont typeface="+mj-lt"/>
              <a:buAutoNum type="romanUcPeriod"/>
              <a:defRPr/>
            </a:lvl3pPr>
            <a:lvl4pPr marL="1939242" indent="-293363">
              <a:buClr>
                <a:schemeClr val="tx1"/>
              </a:buClr>
              <a:buSzPct val="65000"/>
              <a:buFont typeface="+mj-lt"/>
              <a:buAutoNum type="alphaLcPeriod"/>
              <a:defRPr/>
            </a:lvl4pPr>
            <a:lvl5pPr marL="2472629" indent="-278124">
              <a:buClr>
                <a:schemeClr val="tx2"/>
              </a:buClr>
              <a:buSzPct val="65000"/>
              <a:buFont typeface="+mj-lt"/>
              <a:buAutoNum type="romanLcPeriod"/>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5"/>
          <p:cNvSpPr>
            <a:spLocks noGrp="1"/>
          </p:cNvSpPr>
          <p:nvPr>
            <p:ph sz="quarter" idx="15"/>
          </p:nvPr>
        </p:nvSpPr>
        <p:spPr>
          <a:xfrm>
            <a:off x="6060604" y="1428751"/>
            <a:ext cx="5824869" cy="4709160"/>
          </a:xfrm>
        </p:spPr>
        <p:txBody>
          <a:bodyPr/>
          <a:lstStyle>
            <a:lvl1pPr marL="430520" indent="-430520">
              <a:buClr>
                <a:schemeClr val="tx2"/>
              </a:buClr>
              <a:buSzPct val="65000"/>
              <a:buFont typeface="+mj-lt"/>
              <a:buAutoNum type="arabicPeriod"/>
              <a:defRPr/>
            </a:lvl1pPr>
            <a:lvl2pPr marL="861038" indent="-312412">
              <a:buClr>
                <a:schemeClr val="tx1"/>
              </a:buClr>
              <a:buSzPct val="65000"/>
              <a:buFont typeface="+mj-lt"/>
              <a:buAutoNum type="alphaUcPeriod"/>
              <a:defRPr/>
            </a:lvl2pPr>
            <a:lvl3pPr marL="1400141" indent="-302888">
              <a:buClr>
                <a:schemeClr val="tx2"/>
              </a:buClr>
              <a:buSzPct val="65000"/>
              <a:buFont typeface="+mj-lt"/>
              <a:buAutoNum type="romanUcPeriod"/>
              <a:defRPr/>
            </a:lvl3pPr>
            <a:lvl4pPr marL="1939242" indent="-293363">
              <a:buClr>
                <a:schemeClr val="tx1"/>
              </a:buClr>
              <a:buSzPct val="65000"/>
              <a:buFont typeface="+mj-lt"/>
              <a:buAutoNum type="alphaLcPeriod"/>
              <a:defRPr/>
            </a:lvl4pPr>
            <a:lvl5pPr marL="2472629" indent="-278124">
              <a:buClr>
                <a:schemeClr val="tx2"/>
              </a:buClr>
              <a:buSzPct val="65000"/>
              <a:buFont typeface="+mj-lt"/>
              <a:buAutoNum type="romanLcPeriod"/>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59686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8836216C-5BC3-7C44-80F8-E30864FFC228}" type="slidenum">
              <a:rPr lang="en-US" smtClean="0"/>
              <a:t>‹#›</a:t>
            </a:fld>
            <a:endParaRPr lang="en-US"/>
          </a:p>
        </p:txBody>
      </p:sp>
      <p:sp>
        <p:nvSpPr>
          <p:cNvPr id="6" name="Text Placeholder 4"/>
          <p:cNvSpPr>
            <a:spLocks noGrp="1"/>
          </p:cNvSpPr>
          <p:nvPr>
            <p:ph type="body" sz="quarter" idx="14" hasCustomPrompt="1"/>
          </p:nvPr>
        </p:nvSpPr>
        <p:spPr>
          <a:xfrm>
            <a:off x="214175" y="768421"/>
            <a:ext cx="11671300" cy="550151"/>
          </a:xfrm>
        </p:spPr>
        <p:txBody>
          <a:bodyPr wrap="square" anchor="t">
            <a:spAutoFit/>
          </a:bodyPr>
          <a:lstStyle>
            <a:lvl1pPr marL="0" indent="0">
              <a:buFont typeface="Arial"/>
              <a:buNone/>
              <a:defRPr lang="en-US" sz="2400" b="0" i="0" kern="1200" cap="none" baseline="0" dirty="0">
                <a:solidFill>
                  <a:schemeClr val="tx1"/>
                </a:solidFill>
                <a:latin typeface="+mj-lt"/>
                <a:ea typeface="+mn-ea"/>
                <a:cs typeface="Gill Sans MT"/>
              </a:defRPr>
            </a:lvl1pPr>
          </a:lstStyle>
          <a:p>
            <a:pPr marL="0" lvl="0" indent="0" algn="l" defTabSz="548626" rtl="0" eaLnBrk="1" latinLnBrk="0" hangingPunct="1">
              <a:spcBef>
                <a:spcPct val="20000"/>
              </a:spcBef>
              <a:buClr>
                <a:schemeClr val="tx1"/>
              </a:buClr>
              <a:buSzPct val="70000"/>
              <a:buFont typeface="Arial"/>
              <a:buNone/>
            </a:pPr>
            <a:r>
              <a:rPr lang="nl-BE" dirty="0"/>
              <a:t>Click To edit Master Subtitle Style</a:t>
            </a:r>
            <a:endParaRPr lang="en-US" dirty="0"/>
          </a:p>
        </p:txBody>
      </p:sp>
    </p:spTree>
    <p:extLst>
      <p:ext uri="{BB962C8B-B14F-4D97-AF65-F5344CB8AC3E}">
        <p14:creationId xmlns:p14="http://schemas.microsoft.com/office/powerpoint/2010/main" val="3335762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FEC0CE-4199-1246-92C3-D90FECA9F420}" type="datetime1">
              <a:rPr lang="en-US" smtClean="0"/>
              <a:t>5/16/2022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EBE440-1954-CB4F-84D9-A4B563841CA7}" type="slidenum">
              <a:rPr lang="en-US" smtClean="0"/>
              <a:t>‹#›</a:t>
            </a:fld>
            <a:endParaRPr lang="en-US" dirty="0"/>
          </a:p>
        </p:txBody>
      </p:sp>
    </p:spTree>
    <p:extLst>
      <p:ext uri="{BB962C8B-B14F-4D97-AF65-F5344CB8AC3E}">
        <p14:creationId xmlns:p14="http://schemas.microsoft.com/office/powerpoint/2010/main" val="6217375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lour divider">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30" y="1"/>
            <a:ext cx="12181169" cy="6857999"/>
          </a:xfrm>
          <a:prstGeom prst="rect">
            <a:avLst/>
          </a:prstGeom>
        </p:spPr>
      </p:pic>
      <p:sp>
        <p:nvSpPr>
          <p:cNvPr id="2" name="Title 1"/>
          <p:cNvSpPr>
            <a:spLocks noGrp="1"/>
          </p:cNvSpPr>
          <p:nvPr>
            <p:ph type="title"/>
          </p:nvPr>
        </p:nvSpPr>
        <p:spPr>
          <a:xfrm>
            <a:off x="203201" y="2955744"/>
            <a:ext cx="11785600" cy="943848"/>
          </a:xfrm>
        </p:spPr>
        <p:txBody>
          <a:bodyPr anchor="ctr"/>
          <a:lstStyle>
            <a:lvl1pPr algn="l">
              <a:defRPr sz="5333">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856737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lour divider 2">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4" y="0"/>
            <a:ext cx="12194975" cy="6858000"/>
          </a:xfrm>
          <a:prstGeom prst="rect">
            <a:avLst/>
          </a:prstGeom>
        </p:spPr>
      </p:pic>
      <p:sp>
        <p:nvSpPr>
          <p:cNvPr id="5" name="Title 1"/>
          <p:cNvSpPr>
            <a:spLocks noGrp="1"/>
          </p:cNvSpPr>
          <p:nvPr>
            <p:ph type="title"/>
          </p:nvPr>
        </p:nvSpPr>
        <p:spPr>
          <a:xfrm>
            <a:off x="203201" y="2955745"/>
            <a:ext cx="11785600" cy="943848"/>
          </a:xfrm>
        </p:spPr>
        <p:txBody>
          <a:bodyPr anchor="ctr"/>
          <a:lstStyle>
            <a:lvl1pPr algn="l">
              <a:defRPr sz="5333">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566054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lour divider 3">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7" y="0"/>
            <a:ext cx="12181172" cy="6858000"/>
          </a:xfrm>
          <a:prstGeom prst="rect">
            <a:avLst/>
          </a:prstGeom>
        </p:spPr>
      </p:pic>
      <p:sp>
        <p:nvSpPr>
          <p:cNvPr id="5" name="Title 1"/>
          <p:cNvSpPr>
            <a:spLocks noGrp="1"/>
          </p:cNvSpPr>
          <p:nvPr>
            <p:ph type="title"/>
          </p:nvPr>
        </p:nvSpPr>
        <p:spPr>
          <a:xfrm>
            <a:off x="203201" y="2955745"/>
            <a:ext cx="11785600" cy="943848"/>
          </a:xfrm>
        </p:spPr>
        <p:txBody>
          <a:bodyPr anchor="ctr"/>
          <a:lstStyle>
            <a:lvl1pPr algn="l">
              <a:defRPr sz="5333">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6936249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age Divider Blue">
    <p:spTree>
      <p:nvGrpSpPr>
        <p:cNvPr id="1" name=""/>
        <p:cNvGrpSpPr/>
        <p:nvPr/>
      </p:nvGrpSpPr>
      <p:grpSpPr>
        <a:xfrm>
          <a:off x="0" y="0"/>
          <a:ext cx="0" cy="0"/>
          <a:chOff x="0" y="0"/>
          <a:chExt cx="0" cy="0"/>
        </a:xfrm>
      </p:grpSpPr>
      <p:sp>
        <p:nvSpPr>
          <p:cNvPr id="6" name="Title 1"/>
          <p:cNvSpPr>
            <a:spLocks noGrp="1"/>
          </p:cNvSpPr>
          <p:nvPr>
            <p:ph type="title"/>
          </p:nvPr>
        </p:nvSpPr>
        <p:spPr>
          <a:xfrm>
            <a:off x="203202" y="3152002"/>
            <a:ext cx="11671300" cy="543675"/>
          </a:xfrm>
        </p:spPr>
        <p:txBody>
          <a:bodyPr anchor="t"/>
          <a:lstStyle>
            <a:lvl1pPr algn="ctr">
              <a:defRPr/>
            </a:lvl1pPr>
          </a:lstStyle>
          <a:p>
            <a:r>
              <a:rPr lang="en-US"/>
              <a:t>Click to edit Master title style</a:t>
            </a:r>
          </a:p>
        </p:txBody>
      </p:sp>
    </p:spTree>
    <p:extLst>
      <p:ext uri="{BB962C8B-B14F-4D97-AF65-F5344CB8AC3E}">
        <p14:creationId xmlns:p14="http://schemas.microsoft.com/office/powerpoint/2010/main" val="3871558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age Divider Light Blue">
    <p:spTree>
      <p:nvGrpSpPr>
        <p:cNvPr id="1" name=""/>
        <p:cNvGrpSpPr/>
        <p:nvPr/>
      </p:nvGrpSpPr>
      <p:grpSpPr>
        <a:xfrm>
          <a:off x="0" y="0"/>
          <a:ext cx="0" cy="0"/>
          <a:chOff x="0" y="0"/>
          <a:chExt cx="0" cy="0"/>
        </a:xfrm>
      </p:grpSpPr>
      <p:sp>
        <p:nvSpPr>
          <p:cNvPr id="3" name="Title 1"/>
          <p:cNvSpPr>
            <a:spLocks noGrp="1"/>
          </p:cNvSpPr>
          <p:nvPr>
            <p:ph type="title"/>
          </p:nvPr>
        </p:nvSpPr>
        <p:spPr>
          <a:xfrm>
            <a:off x="203202" y="3152002"/>
            <a:ext cx="11671300" cy="543675"/>
          </a:xfrm>
        </p:spPr>
        <p:txBody>
          <a:bodyPr anchor="t"/>
          <a:lstStyle>
            <a:lvl1pPr algn="ctr">
              <a:defRPr>
                <a:solidFill>
                  <a:schemeClr val="accent3"/>
                </a:solidFill>
              </a:defRPr>
            </a:lvl1pPr>
          </a:lstStyle>
          <a:p>
            <a:r>
              <a:rPr lang="en-US"/>
              <a:t>Click to edit Master title style</a:t>
            </a:r>
            <a:endParaRPr lang="en-US" dirty="0"/>
          </a:p>
        </p:txBody>
      </p:sp>
    </p:spTree>
    <p:extLst>
      <p:ext uri="{BB962C8B-B14F-4D97-AF65-F5344CB8AC3E}">
        <p14:creationId xmlns:p14="http://schemas.microsoft.com/office/powerpoint/2010/main" val="15447055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age Divider White">
    <p:spTree>
      <p:nvGrpSpPr>
        <p:cNvPr id="1" name=""/>
        <p:cNvGrpSpPr/>
        <p:nvPr/>
      </p:nvGrpSpPr>
      <p:grpSpPr>
        <a:xfrm>
          <a:off x="0" y="0"/>
          <a:ext cx="0" cy="0"/>
          <a:chOff x="0" y="0"/>
          <a:chExt cx="0" cy="0"/>
        </a:xfrm>
      </p:grpSpPr>
      <p:sp>
        <p:nvSpPr>
          <p:cNvPr id="3" name="Title 1"/>
          <p:cNvSpPr>
            <a:spLocks noGrp="1"/>
          </p:cNvSpPr>
          <p:nvPr>
            <p:ph type="title"/>
          </p:nvPr>
        </p:nvSpPr>
        <p:spPr>
          <a:xfrm>
            <a:off x="203202" y="3152002"/>
            <a:ext cx="11671300" cy="543675"/>
          </a:xfrm>
        </p:spPr>
        <p:txBody>
          <a:bodyPr anchor="t"/>
          <a:lstStyle>
            <a:lvl1pPr algn="ct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6670474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_Bullete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nl-BE" dirty="0"/>
              <a:t>Click to edit master title style</a:t>
            </a:r>
            <a:endParaRPr lang="en-US" dirty="0"/>
          </a:p>
        </p:txBody>
      </p:sp>
      <p:sp>
        <p:nvSpPr>
          <p:cNvPr id="3" name="Content Placeholder 2"/>
          <p:cNvSpPr>
            <a:spLocks noGrp="1"/>
          </p:cNvSpPr>
          <p:nvPr>
            <p:ph idx="1" hasCustomPrompt="1"/>
          </p:nvPr>
        </p:nvSpPr>
        <p:spPr>
          <a:xfrm>
            <a:off x="214175" y="1466047"/>
            <a:ext cx="11671300" cy="4573311"/>
          </a:xfrm>
        </p:spPr>
        <p:txBody>
          <a:bodyPr/>
          <a:lstStyle>
            <a:lvl2pPr marL="891518" indent="-342891">
              <a:buFontTx/>
              <a:buBlip>
                <a:blip r:embed="rId2"/>
              </a:buBlip>
              <a:defRPr/>
            </a:lvl2pPr>
            <a:lvl3pPr marL="1371566" indent="-274313">
              <a:buFontTx/>
              <a:buBlip>
                <a:blip r:embed="rId3"/>
              </a:buBlip>
              <a:defRPr/>
            </a:lvl3pPr>
            <a:lvl4pPr marL="2026869" indent="-380990">
              <a:buFontTx/>
              <a:buBlip>
                <a:blip r:embed="rId4"/>
              </a:buBlip>
              <a:defRPr/>
            </a:lvl4pPr>
            <a:lvl5pPr marL="2468818" indent="-274313">
              <a:buFontTx/>
              <a:buBlip>
                <a:blip r:embed="rId5"/>
              </a:buBlip>
              <a:defRPr/>
            </a:lvl5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sp>
        <p:nvSpPr>
          <p:cNvPr id="6" name="Slide Number Placeholder 5"/>
          <p:cNvSpPr>
            <a:spLocks noGrp="1"/>
          </p:cNvSpPr>
          <p:nvPr>
            <p:ph type="sldNum" sz="quarter" idx="12"/>
          </p:nvPr>
        </p:nvSpPr>
        <p:spPr/>
        <p:txBody>
          <a:bodyPr/>
          <a:lstStyle/>
          <a:p>
            <a:fld id="{8836216C-5BC3-7C44-80F8-E30864FFC228}" type="slidenum">
              <a:rPr lang="en-US" smtClean="0"/>
              <a:t>‹#›</a:t>
            </a:fld>
            <a:endParaRPr lang="en-US"/>
          </a:p>
        </p:txBody>
      </p:sp>
    </p:spTree>
    <p:extLst>
      <p:ext uri="{BB962C8B-B14F-4D97-AF65-F5344CB8AC3E}">
        <p14:creationId xmlns:p14="http://schemas.microsoft.com/office/powerpoint/2010/main" val="32615411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a:xfrm>
            <a:off x="5520267" y="6499681"/>
            <a:ext cx="1151467" cy="276999"/>
          </a:xfrm>
        </p:spPr>
        <p:txBody>
          <a:bodyPr/>
          <a:lstStyle>
            <a:lvl1pPr>
              <a:defRPr sz="1200"/>
            </a:lvl1pPr>
          </a:lstStyle>
          <a:p>
            <a:fld id="{0D65AAE5-278B-471D-99EB-47EC81D812E7}" type="slidenum">
              <a:rPr lang="en-US" smtClean="0"/>
              <a:pPr/>
              <a:t>‹#›</a:t>
            </a:fld>
            <a:endParaRPr lang="en-US" dirty="0"/>
          </a:p>
        </p:txBody>
      </p:sp>
      <p:sp>
        <p:nvSpPr>
          <p:cNvPr id="12" name="Content Placeholder 11"/>
          <p:cNvSpPr>
            <a:spLocks noGrp="1"/>
          </p:cNvSpPr>
          <p:nvPr>
            <p:ph sz="quarter" idx="13"/>
          </p:nvPr>
        </p:nvSpPr>
        <p:spPr>
          <a:xfrm>
            <a:off x="422276" y="1111252"/>
            <a:ext cx="11631613" cy="4975225"/>
          </a:xfrm>
        </p:spPr>
        <p:txBody>
          <a:bodyPr/>
          <a:lstStyle>
            <a:lvl1pPr>
              <a:buFont typeface="Wingdings" pitchFamily="2" charset="2"/>
              <a:buChar char="§"/>
              <a:defRPr>
                <a:solidFill>
                  <a:schemeClr val="tx1"/>
                </a:solidFill>
              </a:defRPr>
            </a:lvl1pPr>
            <a:lvl2pPr>
              <a:defRPr>
                <a:solidFill>
                  <a:schemeClr val="tx1">
                    <a:lumMod val="75000"/>
                    <a:lumOff val="2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Tree>
    <p:extLst>
      <p:ext uri="{BB962C8B-B14F-4D97-AF65-F5344CB8AC3E}">
        <p14:creationId xmlns:p14="http://schemas.microsoft.com/office/powerpoint/2010/main" val="9417183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sp>
        <p:nvSpPr>
          <p:cNvPr id="7" name="Rechthoek 6"/>
          <p:cNvSpPr/>
          <p:nvPr/>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10" name="Rechthoek 9"/>
          <p:cNvSpPr/>
          <p:nvPr/>
        </p:nvSpPr>
        <p:spPr>
          <a:xfrm>
            <a:off x="0" y="648000"/>
            <a:ext cx="12193200" cy="621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8" name="Rechthoek 7"/>
          <p:cNvSpPr/>
          <p:nvPr/>
        </p:nvSpPr>
        <p:spPr>
          <a:xfrm>
            <a:off x="0" y="647998"/>
            <a:ext cx="12193200" cy="4456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pic>
        <p:nvPicPr>
          <p:cNvPr id="9" name="Afbeelding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000" y="360000"/>
            <a:ext cx="2018135" cy="720000"/>
          </a:xfrm>
          <a:prstGeom prst="rect">
            <a:avLst/>
          </a:prstGeom>
        </p:spPr>
      </p:pic>
      <p:sp>
        <p:nvSpPr>
          <p:cNvPr id="2" name="Titel 1"/>
          <p:cNvSpPr>
            <a:spLocks noGrp="1"/>
          </p:cNvSpPr>
          <p:nvPr>
            <p:ph type="ctrTitle"/>
          </p:nvPr>
        </p:nvSpPr>
        <p:spPr>
          <a:xfrm>
            <a:off x="575999" y="1080000"/>
            <a:ext cx="6096524" cy="4024798"/>
          </a:xfrm>
        </p:spPr>
        <p:txBody>
          <a:bodyPr anchor="ctr" anchorCtr="0">
            <a:normAutofit/>
          </a:bodyPr>
          <a:lstStyle>
            <a:lvl1pPr algn="l">
              <a:defRPr sz="4000" baseline="0">
                <a:solidFill>
                  <a:schemeClr val="bg1"/>
                </a:solidFill>
              </a:defRPr>
            </a:lvl1pPr>
          </a:lstStyle>
          <a:p>
            <a:r>
              <a:rPr lang="nl-NL"/>
              <a:t>Klik om stijl te bewerken</a:t>
            </a:r>
            <a:endParaRPr lang="nl-NL" dirty="0"/>
          </a:p>
        </p:txBody>
      </p:sp>
      <p:sp>
        <p:nvSpPr>
          <p:cNvPr id="3" name="Ondertitel 2"/>
          <p:cNvSpPr>
            <a:spLocks noGrp="1"/>
          </p:cNvSpPr>
          <p:nvPr>
            <p:ph type="subTitle" idx="1"/>
          </p:nvPr>
        </p:nvSpPr>
        <p:spPr>
          <a:xfrm>
            <a:off x="575999" y="5392801"/>
            <a:ext cx="6096524" cy="730188"/>
          </a:xfrm>
        </p:spPr>
        <p:txBody>
          <a:bodyPr lIns="0" tIns="0" rIns="0" bIns="0"/>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5" name="Picture Placeholder 4"/>
          <p:cNvSpPr>
            <a:spLocks noGrp="1"/>
          </p:cNvSpPr>
          <p:nvPr>
            <p:ph type="pic" sz="quarter" idx="10"/>
          </p:nvPr>
        </p:nvSpPr>
        <p:spPr>
          <a:xfrm>
            <a:off x="7248525" y="1654175"/>
            <a:ext cx="4368673" cy="4468813"/>
          </a:xfrm>
        </p:spPr>
        <p:txBody>
          <a:bodyPr/>
          <a:lstStyle/>
          <a:p>
            <a:r>
              <a:rPr lang="nl-NL"/>
              <a:t>Klik op het pictogram als u een afbeelding wilt toevoegen</a:t>
            </a:r>
          </a:p>
        </p:txBody>
      </p:sp>
    </p:spTree>
    <p:extLst>
      <p:ext uri="{BB962C8B-B14F-4D97-AF65-F5344CB8AC3E}">
        <p14:creationId xmlns:p14="http://schemas.microsoft.com/office/powerpoint/2010/main" val="392748857"/>
      </p:ext>
    </p:extLst>
  </p:cSld>
  <p:clrMapOvr>
    <a:masterClrMapping/>
  </p:clrMapOvr>
  <p:hf hdr="0" ftr="0" dt="0"/>
  <p:extLst>
    <p:ext uri="{DCECCB84-F9BA-43D5-87BE-67443E8EF086}">
      <p15:sldGuideLst xmlns:p15="http://schemas.microsoft.com/office/powerpoint/2012/main">
        <p15:guide id="1" orient="horz" pos="1026">
          <p15:clr>
            <a:srgbClr val="FBAE40"/>
          </p15:clr>
        </p15:guide>
        <p15:guide id="2" pos="4203">
          <p15:clr>
            <a:srgbClr val="FBAE40"/>
          </p15:clr>
        </p15:guide>
        <p15:guide id="3" orient="horz" pos="397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ABCD93A8-54FA-44E7-8B50-757C348C8546}" type="datetime1">
              <a:rPr lang="de-DE" smtClean="0"/>
              <a:t>16.05.2022</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a:t>
            </a:fld>
            <a:endParaRPr lang="de-DE"/>
          </a:p>
        </p:txBody>
      </p:sp>
      <p:sp>
        <p:nvSpPr>
          <p:cNvPr id="7" name="Title 6"/>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202741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3862D0-BA53-A14A-845B-81761C496B00}" type="datetime1">
              <a:rPr lang="en-US" smtClean="0"/>
              <a:t>5/16/2022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EBE440-1954-CB4F-84D9-A4B563841CA7}" type="slidenum">
              <a:rPr lang="en-US" smtClean="0"/>
              <a:t>‹#›</a:t>
            </a:fld>
            <a:endParaRPr lang="en-US"/>
          </a:p>
        </p:txBody>
      </p:sp>
    </p:spTree>
    <p:extLst>
      <p:ext uri="{BB962C8B-B14F-4D97-AF65-F5344CB8AC3E}">
        <p14:creationId xmlns:p14="http://schemas.microsoft.com/office/powerpoint/2010/main" val="15536533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ectiekop">
    <p:spTree>
      <p:nvGrpSpPr>
        <p:cNvPr id="1" name=""/>
        <p:cNvGrpSpPr/>
        <p:nvPr/>
      </p:nvGrpSpPr>
      <p:grpSpPr>
        <a:xfrm>
          <a:off x="0" y="0"/>
          <a:ext cx="0" cy="0"/>
          <a:chOff x="0" y="0"/>
          <a:chExt cx="0" cy="0"/>
        </a:xfrm>
      </p:grpSpPr>
      <p:sp>
        <p:nvSpPr>
          <p:cNvPr id="7" name="Rechthoek 6"/>
          <p:cNvSpPr/>
          <p:nvPr/>
        </p:nvSpPr>
        <p:spPr>
          <a:xfrm>
            <a:off x="0" y="0"/>
            <a:ext cx="12193200" cy="6207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2" name="Titel 1"/>
          <p:cNvSpPr>
            <a:spLocks noGrp="1"/>
          </p:cNvSpPr>
          <p:nvPr>
            <p:ph type="title"/>
          </p:nvPr>
        </p:nvSpPr>
        <p:spPr>
          <a:xfrm>
            <a:off x="575999" y="1800000"/>
            <a:ext cx="6096524" cy="2386800"/>
          </a:xfrm>
        </p:spPr>
        <p:txBody>
          <a:bodyPr anchor="b"/>
          <a:lstStyle>
            <a:lvl1pPr>
              <a:defRPr sz="4000" baseline="0">
                <a:solidFill>
                  <a:schemeClr val="tx2"/>
                </a:solidFill>
              </a:defRPr>
            </a:lvl1pPr>
          </a:lstStyle>
          <a:p>
            <a:r>
              <a:rPr lang="nl-NL"/>
              <a:t>Klik om stijl te bewerken</a:t>
            </a:r>
            <a:endParaRPr lang="nl-NL" dirty="0"/>
          </a:p>
        </p:txBody>
      </p:sp>
      <p:sp>
        <p:nvSpPr>
          <p:cNvPr id="3" name="Tijdelijke aanduiding voor tekst 2"/>
          <p:cNvSpPr>
            <a:spLocks noGrp="1"/>
          </p:cNvSpPr>
          <p:nvPr>
            <p:ph type="body" idx="1"/>
          </p:nvPr>
        </p:nvSpPr>
        <p:spPr>
          <a:xfrm>
            <a:off x="575999" y="4359600"/>
            <a:ext cx="6096264" cy="1501200"/>
          </a:xfrm>
        </p:spPr>
        <p:txBody>
          <a:bodyPr lIns="0" tIns="0" rIns="0" bIns="0"/>
          <a:lstStyle>
            <a:lvl1pPr marL="0" indent="0">
              <a:buNone/>
              <a:defRPr sz="24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p:cNvSpPr>
            <a:spLocks noGrp="1"/>
          </p:cNvSpPr>
          <p:nvPr>
            <p:ph type="dt" sz="half" idx="10"/>
          </p:nvPr>
        </p:nvSpPr>
        <p:spPr/>
        <p:txBody>
          <a:bodyPr/>
          <a:lstStyle/>
          <a:p>
            <a:fld id="{EFF16BF9-C03F-45BB-A5EC-8604197031CD}" type="datetime1">
              <a:rPr lang="de-DE" smtClean="0"/>
              <a:t>16.05.2022</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a:t>
            </a:fld>
            <a:endParaRPr lang="de-DE"/>
          </a:p>
        </p:txBody>
      </p:sp>
      <p:sp>
        <p:nvSpPr>
          <p:cNvPr id="8" name="Picture Placeholder 4"/>
          <p:cNvSpPr>
            <a:spLocks noGrp="1"/>
          </p:cNvSpPr>
          <p:nvPr>
            <p:ph type="pic" sz="quarter" idx="13"/>
          </p:nvPr>
        </p:nvSpPr>
        <p:spPr>
          <a:xfrm>
            <a:off x="7248525" y="584201"/>
            <a:ext cx="4368673" cy="2376000"/>
          </a:xfrm>
        </p:spPr>
        <p:txBody>
          <a:bodyPr/>
          <a:lstStyle/>
          <a:p>
            <a:r>
              <a:rPr lang="nl-NL"/>
              <a:t>Klik op het pictogram als u een afbeelding wilt toevoegen</a:t>
            </a:r>
          </a:p>
        </p:txBody>
      </p:sp>
      <p:sp>
        <p:nvSpPr>
          <p:cNvPr id="9" name="Picture Placeholder 4"/>
          <p:cNvSpPr>
            <a:spLocks noGrp="1"/>
          </p:cNvSpPr>
          <p:nvPr>
            <p:ph type="pic" sz="quarter" idx="14"/>
          </p:nvPr>
        </p:nvSpPr>
        <p:spPr>
          <a:xfrm>
            <a:off x="7248262" y="3248513"/>
            <a:ext cx="4368673" cy="2376000"/>
          </a:xfrm>
        </p:spPr>
        <p:txBody>
          <a:bodyPr/>
          <a:lstStyle/>
          <a:p>
            <a:r>
              <a:rPr lang="nl-NL"/>
              <a:t>Klik op het pictogram als u een afbeelding wilt toevoegen</a:t>
            </a:r>
          </a:p>
        </p:txBody>
      </p:sp>
    </p:spTree>
    <p:extLst>
      <p:ext uri="{BB962C8B-B14F-4D97-AF65-F5344CB8AC3E}">
        <p14:creationId xmlns:p14="http://schemas.microsoft.com/office/powerpoint/2010/main" val="3576394839"/>
      </p:ext>
    </p:extLst>
  </p:cSld>
  <p:clrMapOvr>
    <a:masterClrMapping/>
  </p:clrMapOvr>
  <p:hf hdr="0" ftr="0" dt="0"/>
  <p:extLst>
    <p:ext uri="{DCECCB84-F9BA-43D5-87BE-67443E8EF086}">
      <p15:sldGuideLst xmlns:p15="http://schemas.microsoft.com/office/powerpoint/2012/main">
        <p15:guide id="1" orient="horz" pos="3543">
          <p15:clr>
            <a:srgbClr val="FBAE40"/>
          </p15:clr>
        </p15:guide>
        <p15:guide id="2" pos="4203">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ection Header_White">
    <p:spTree>
      <p:nvGrpSpPr>
        <p:cNvPr id="1" name=""/>
        <p:cNvGrpSpPr/>
        <p:nvPr/>
      </p:nvGrpSpPr>
      <p:grpSpPr>
        <a:xfrm>
          <a:off x="0" y="0"/>
          <a:ext cx="0" cy="0"/>
          <a:chOff x="0" y="0"/>
          <a:chExt cx="0" cy="0"/>
        </a:xfrm>
      </p:grpSpPr>
      <p:sp>
        <p:nvSpPr>
          <p:cNvPr id="2" name="Titel 1"/>
          <p:cNvSpPr>
            <a:spLocks noGrp="1"/>
          </p:cNvSpPr>
          <p:nvPr>
            <p:ph type="title"/>
          </p:nvPr>
        </p:nvSpPr>
        <p:spPr>
          <a:xfrm>
            <a:off x="575999" y="1800000"/>
            <a:ext cx="6096264" cy="2386800"/>
          </a:xfrm>
        </p:spPr>
        <p:txBody>
          <a:bodyPr anchor="b">
            <a:normAutofit/>
          </a:bodyPr>
          <a:lstStyle>
            <a:lvl1pPr>
              <a:defRPr sz="4000"/>
            </a:lvl1pPr>
          </a:lstStyle>
          <a:p>
            <a:r>
              <a:rPr lang="nl-NL"/>
              <a:t>Klik om stijl te bewerken</a:t>
            </a:r>
            <a:endParaRPr lang="nl-NL" dirty="0"/>
          </a:p>
        </p:txBody>
      </p:sp>
      <p:sp>
        <p:nvSpPr>
          <p:cNvPr id="3" name="Tijdelijke aanduiding voor tekst 2"/>
          <p:cNvSpPr>
            <a:spLocks noGrp="1"/>
          </p:cNvSpPr>
          <p:nvPr>
            <p:ph type="body" idx="1"/>
          </p:nvPr>
        </p:nvSpPr>
        <p:spPr>
          <a:xfrm>
            <a:off x="575999" y="4359600"/>
            <a:ext cx="6096264" cy="1501200"/>
          </a:xfrm>
        </p:spPr>
        <p:txBody>
          <a:bodyPr lIns="0" tIns="0" rIns="0" bIns="0"/>
          <a:lstStyle>
            <a:lvl1pPr marL="0" indent="0">
              <a:buNone/>
              <a:defRPr sz="24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p:cNvSpPr>
            <a:spLocks noGrp="1"/>
          </p:cNvSpPr>
          <p:nvPr>
            <p:ph type="dt" sz="half" idx="10"/>
          </p:nvPr>
        </p:nvSpPr>
        <p:spPr/>
        <p:txBody>
          <a:bodyPr/>
          <a:lstStyle/>
          <a:p>
            <a:fld id="{EFF16BF9-C03F-45BB-A5EC-8604197031CD}" type="datetime1">
              <a:rPr lang="de-DE" smtClean="0"/>
              <a:t>16.05.2022</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a:t>
            </a:fld>
            <a:endParaRPr lang="de-DE"/>
          </a:p>
        </p:txBody>
      </p:sp>
      <p:sp>
        <p:nvSpPr>
          <p:cNvPr id="7" name="Picture Placeholder 4"/>
          <p:cNvSpPr>
            <a:spLocks noGrp="1"/>
          </p:cNvSpPr>
          <p:nvPr>
            <p:ph type="pic" sz="quarter" idx="13"/>
          </p:nvPr>
        </p:nvSpPr>
        <p:spPr>
          <a:xfrm>
            <a:off x="7248525" y="584201"/>
            <a:ext cx="4368673" cy="5040312"/>
          </a:xfrm>
        </p:spPr>
        <p:txBody>
          <a:bodyPr/>
          <a:lstStyle/>
          <a:p>
            <a:r>
              <a:rPr lang="nl-NL"/>
              <a:t>Klik op het pictogram als u een afbeelding wilt toevoegen</a:t>
            </a:r>
          </a:p>
        </p:txBody>
      </p:sp>
    </p:spTree>
    <p:extLst>
      <p:ext uri="{BB962C8B-B14F-4D97-AF65-F5344CB8AC3E}">
        <p14:creationId xmlns:p14="http://schemas.microsoft.com/office/powerpoint/2010/main" val="2673023175"/>
      </p:ext>
    </p:extLst>
  </p:cSld>
  <p:clrMapOvr>
    <a:masterClrMapping/>
  </p:clrMapOvr>
  <p:hf hdr="0" ftr="0" dt="0"/>
  <p:extLst>
    <p:ext uri="{DCECCB84-F9BA-43D5-87BE-67443E8EF086}">
      <p15:sldGuideLst xmlns:p15="http://schemas.microsoft.com/office/powerpoint/2012/main">
        <p15:guide id="1" orient="horz" pos="3543">
          <p15:clr>
            <a:srgbClr val="FBAE40"/>
          </p15:clr>
        </p15:guide>
        <p15:guide id="2" pos="4203">
          <p15:clr>
            <a:srgbClr val="FBAE40"/>
          </p15:clr>
        </p15:guide>
        <p15:guide id="3" orient="horz" pos="36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Inhoud van twee">
    <p:spTree>
      <p:nvGrpSpPr>
        <p:cNvPr id="1" name=""/>
        <p:cNvGrpSpPr/>
        <p:nvPr/>
      </p:nvGrpSpPr>
      <p:grpSpPr>
        <a:xfrm>
          <a:off x="0" y="0"/>
          <a:ext cx="0" cy="0"/>
          <a:chOff x="0" y="0"/>
          <a:chExt cx="0" cy="0"/>
        </a:xfrm>
      </p:grpSpPr>
      <p:sp>
        <p:nvSpPr>
          <p:cNvPr id="5" name="Tijdelijke aanduiding voor datum 4"/>
          <p:cNvSpPr>
            <a:spLocks noGrp="1"/>
          </p:cNvSpPr>
          <p:nvPr>
            <p:ph type="dt" sz="half" idx="10"/>
          </p:nvPr>
        </p:nvSpPr>
        <p:spPr/>
        <p:txBody>
          <a:bodyPr/>
          <a:lstStyle/>
          <a:p>
            <a:fld id="{EFF16BF9-C03F-45BB-A5EC-8604197031CD}" type="datetime1">
              <a:rPr lang="de-DE" smtClean="0"/>
              <a:t>16.05.2022</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a:t>
            </a:fld>
            <a:endParaRPr lang="de-DE"/>
          </a:p>
        </p:txBody>
      </p:sp>
      <p:sp>
        <p:nvSpPr>
          <p:cNvPr id="9" name="Tijdelijke aanduiding voor tekst 2"/>
          <p:cNvSpPr>
            <a:spLocks noGrp="1"/>
          </p:cNvSpPr>
          <p:nvPr>
            <p:ph idx="1"/>
          </p:nvPr>
        </p:nvSpPr>
        <p:spPr>
          <a:xfrm>
            <a:off x="576000" y="1656000"/>
            <a:ext cx="5400000" cy="4464000"/>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2" name="Content Placeholder 11"/>
          <p:cNvSpPr>
            <a:spLocks noGrp="1"/>
          </p:cNvSpPr>
          <p:nvPr>
            <p:ph sz="quarter" idx="13"/>
          </p:nvPr>
        </p:nvSpPr>
        <p:spPr>
          <a:xfrm>
            <a:off x="6217200" y="1656000"/>
            <a:ext cx="5400000" cy="4464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stijl te bewerken</a:t>
            </a:r>
            <a:endParaRPr lang="nl-BE"/>
          </a:p>
        </p:txBody>
      </p:sp>
    </p:spTree>
    <p:extLst>
      <p:ext uri="{BB962C8B-B14F-4D97-AF65-F5344CB8AC3E}">
        <p14:creationId xmlns:p14="http://schemas.microsoft.com/office/powerpoint/2010/main" val="897200004"/>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576000" y="1656000"/>
            <a:ext cx="5421575" cy="5400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576000" y="2276271"/>
            <a:ext cx="5421575" cy="383765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tekst 4"/>
          <p:cNvSpPr>
            <a:spLocks noGrp="1"/>
          </p:cNvSpPr>
          <p:nvPr>
            <p:ph type="body" sz="quarter" idx="3"/>
          </p:nvPr>
        </p:nvSpPr>
        <p:spPr>
          <a:xfrm>
            <a:off x="6172200" y="1656000"/>
            <a:ext cx="5445000" cy="5400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172200" y="2276271"/>
            <a:ext cx="5445000" cy="383765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datum 6"/>
          <p:cNvSpPr>
            <a:spLocks noGrp="1"/>
          </p:cNvSpPr>
          <p:nvPr>
            <p:ph type="dt" sz="half" idx="10"/>
          </p:nvPr>
        </p:nvSpPr>
        <p:spPr/>
        <p:txBody>
          <a:bodyPr/>
          <a:lstStyle/>
          <a:p>
            <a:fld id="{AA5510BD-621F-4817-AC4C-6C0804288443}" type="datetime1">
              <a:rPr lang="de-DE" smtClean="0"/>
              <a:t>16.05.2022</a:t>
            </a:fld>
            <a:endParaRPr lang="de-DE"/>
          </a:p>
        </p:txBody>
      </p:sp>
      <p:sp>
        <p:nvSpPr>
          <p:cNvPr id="8" name="Tijdelijke aanduiding voor voettekst 7"/>
          <p:cNvSpPr>
            <a:spLocks noGrp="1"/>
          </p:cNvSpPr>
          <p:nvPr>
            <p:ph type="ftr" sz="quarter" idx="11"/>
          </p:nvPr>
        </p:nvSpPr>
        <p:spPr/>
        <p:txBody>
          <a:bodyPr/>
          <a:lstStyle/>
          <a:p>
            <a:endParaRPr lang="de-DE"/>
          </a:p>
        </p:txBody>
      </p:sp>
      <p:sp>
        <p:nvSpPr>
          <p:cNvPr id="9" name="Tijdelijke aanduiding voor dianummer 8"/>
          <p:cNvSpPr>
            <a:spLocks noGrp="1"/>
          </p:cNvSpPr>
          <p:nvPr>
            <p:ph type="sldNum" sz="quarter" idx="12"/>
          </p:nvPr>
        </p:nvSpPr>
        <p:spPr/>
        <p:txBody>
          <a:bodyPr/>
          <a:lstStyle/>
          <a:p>
            <a:fld id="{4CD814C8-F66B-4915-9FEC-D62A1DED085F}" type="slidenum">
              <a:rPr lang="de-DE" smtClean="0"/>
              <a:t>‹#›</a:t>
            </a:fld>
            <a:endParaRPr lang="de-DE"/>
          </a:p>
        </p:txBody>
      </p:sp>
      <p:sp>
        <p:nvSpPr>
          <p:cNvPr id="2" name="Titel 1"/>
          <p:cNvSpPr>
            <a:spLocks noGrp="1"/>
          </p:cNvSpPr>
          <p:nvPr>
            <p:ph type="title"/>
          </p:nvPr>
        </p:nvSpPr>
        <p:spPr/>
        <p:txBody>
          <a:bodyPr/>
          <a:lstStyle/>
          <a:p>
            <a:r>
              <a:rPr lang="nl-NL"/>
              <a:t>Klik om stijl te bewerken</a:t>
            </a:r>
            <a:endParaRPr lang="nl-BE"/>
          </a:p>
        </p:txBody>
      </p:sp>
    </p:spTree>
    <p:extLst>
      <p:ext uri="{BB962C8B-B14F-4D97-AF65-F5344CB8AC3E}">
        <p14:creationId xmlns:p14="http://schemas.microsoft.com/office/powerpoint/2010/main" val="14201484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Alleen titel">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C7D391D0-F2F3-474B-BFE3-50AEBC1F7879}" type="datetime1">
              <a:rPr lang="de-DE" smtClean="0"/>
              <a:t>16.05.2022</a:t>
            </a:fld>
            <a:endParaRPr lang="de-DE"/>
          </a:p>
        </p:txBody>
      </p:sp>
      <p:sp>
        <p:nvSpPr>
          <p:cNvPr id="4" name="Tijdelijke aanduiding voor voettekst 3"/>
          <p:cNvSpPr>
            <a:spLocks noGrp="1"/>
          </p:cNvSpPr>
          <p:nvPr>
            <p:ph type="ftr" sz="quarter" idx="11"/>
          </p:nvPr>
        </p:nvSpPr>
        <p:spPr/>
        <p:txBody>
          <a:bodyPr/>
          <a:lstStyle/>
          <a:p>
            <a:endParaRPr lang="de-DE"/>
          </a:p>
        </p:txBody>
      </p:sp>
      <p:sp>
        <p:nvSpPr>
          <p:cNvPr id="5" name="Tijdelijke aanduiding voor dianummer 4"/>
          <p:cNvSpPr>
            <a:spLocks noGrp="1"/>
          </p:cNvSpPr>
          <p:nvPr>
            <p:ph type="sldNum" sz="quarter" idx="12"/>
          </p:nvPr>
        </p:nvSpPr>
        <p:spPr/>
        <p:txBody>
          <a:bodyPr/>
          <a:lstStyle/>
          <a:p>
            <a:fld id="{4CD814C8-F66B-4915-9FEC-D62A1DED085F}" type="slidenum">
              <a:rPr lang="de-DE" smtClean="0"/>
              <a:t>‹#›</a:t>
            </a:fld>
            <a:endParaRPr lang="de-DE"/>
          </a:p>
        </p:txBody>
      </p:sp>
      <p:sp>
        <p:nvSpPr>
          <p:cNvPr id="6" name="Title 5"/>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35806067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DCF9A91D-1421-43D7-875F-5B7939CFDCF5}" type="datetime1">
              <a:rPr lang="de-DE" smtClean="0"/>
              <a:t>16.05.2022</a:t>
            </a:fld>
            <a:endParaRPr lang="de-DE"/>
          </a:p>
        </p:txBody>
      </p:sp>
      <p:sp>
        <p:nvSpPr>
          <p:cNvPr id="3" name="Tijdelijke aanduiding voor voettekst 2"/>
          <p:cNvSpPr>
            <a:spLocks noGrp="1"/>
          </p:cNvSpPr>
          <p:nvPr>
            <p:ph type="ftr" sz="quarter" idx="11"/>
          </p:nvPr>
        </p:nvSpPr>
        <p:spPr/>
        <p:txBody>
          <a:bodyPr/>
          <a:lstStyle/>
          <a:p>
            <a:endParaRPr lang="de-DE"/>
          </a:p>
        </p:txBody>
      </p:sp>
      <p:sp>
        <p:nvSpPr>
          <p:cNvPr id="4" name="Tijdelijke aanduiding voor dianummer 3"/>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6084386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ection Header_Finish">
    <p:spTree>
      <p:nvGrpSpPr>
        <p:cNvPr id="1" name=""/>
        <p:cNvGrpSpPr/>
        <p:nvPr/>
      </p:nvGrpSpPr>
      <p:grpSpPr>
        <a:xfrm>
          <a:off x="0" y="0"/>
          <a:ext cx="0" cy="0"/>
          <a:chOff x="0" y="0"/>
          <a:chExt cx="0" cy="0"/>
        </a:xfrm>
      </p:grpSpPr>
      <p:sp>
        <p:nvSpPr>
          <p:cNvPr id="9" name="Rechthoek 8"/>
          <p:cNvSpPr/>
          <p:nvPr/>
        </p:nvSpPr>
        <p:spPr>
          <a:xfrm>
            <a:off x="0" y="0"/>
            <a:ext cx="12193200" cy="62099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2" name="Titel 1"/>
          <p:cNvSpPr>
            <a:spLocks noGrp="1"/>
          </p:cNvSpPr>
          <p:nvPr>
            <p:ph type="title"/>
          </p:nvPr>
        </p:nvSpPr>
        <p:spPr>
          <a:xfrm>
            <a:off x="579120" y="510988"/>
            <a:ext cx="11039793" cy="5184424"/>
          </a:xfrm>
        </p:spPr>
        <p:txBody>
          <a:bodyPr anchor="ctr" anchorCtr="0">
            <a:noAutofit/>
          </a:bodyPr>
          <a:lstStyle>
            <a:lvl1pPr algn="ctr">
              <a:defRPr sz="6000" baseline="0">
                <a:solidFill>
                  <a:schemeClr val="bg1"/>
                </a:solidFill>
              </a:defRPr>
            </a:lvl1pPr>
          </a:lstStyle>
          <a:p>
            <a:r>
              <a:rPr lang="nl-NL"/>
              <a:t>Klik om stijl te bewerken</a:t>
            </a:r>
            <a:endParaRPr lang="nl-NL" dirty="0"/>
          </a:p>
        </p:txBody>
      </p:sp>
      <p:sp>
        <p:nvSpPr>
          <p:cNvPr id="4" name="Tijdelijke aanduiding voor datum 3"/>
          <p:cNvSpPr>
            <a:spLocks noGrp="1"/>
          </p:cNvSpPr>
          <p:nvPr>
            <p:ph type="dt" sz="half" idx="10"/>
          </p:nvPr>
        </p:nvSpPr>
        <p:spPr/>
        <p:txBody>
          <a:bodyPr/>
          <a:lstStyle/>
          <a:p>
            <a:fld id="{EFF16BF9-C03F-45BB-A5EC-8604197031CD}" type="datetime1">
              <a:rPr lang="de-DE" smtClean="0"/>
              <a:t>16.05.2022</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707344354"/>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CD62AC-72C9-2046-87E1-0A6F1641F68A}" type="datetime1">
              <a:rPr lang="en-US" smtClean="0"/>
              <a:t>5/16/2022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447714-2FD6-43DD-9A27-09E75E16BCBC}" type="slidenum">
              <a:rPr lang="en-US" smtClean="0"/>
              <a:t>‹#›</a:t>
            </a:fld>
            <a:endParaRPr lang="en-US"/>
          </a:p>
        </p:txBody>
      </p:sp>
    </p:spTree>
    <p:extLst>
      <p:ext uri="{BB962C8B-B14F-4D97-AF65-F5344CB8AC3E}">
        <p14:creationId xmlns:p14="http://schemas.microsoft.com/office/powerpoint/2010/main" val="1571378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2DBC77C-245C-7949-82E5-F4E07CD8A292}" type="datetime1">
              <a:rPr lang="en-US" smtClean="0"/>
              <a:t>5/16/2022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EBE440-1954-CB4F-84D9-A4B563841CA7}" type="slidenum">
              <a:rPr lang="en-US" smtClean="0"/>
              <a:t>‹#›</a:t>
            </a:fld>
            <a:endParaRPr lang="en-US"/>
          </a:p>
        </p:txBody>
      </p:sp>
    </p:spTree>
    <p:extLst>
      <p:ext uri="{BB962C8B-B14F-4D97-AF65-F5344CB8AC3E}">
        <p14:creationId xmlns:p14="http://schemas.microsoft.com/office/powerpoint/2010/main" val="997971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C539B46-E25C-484D-987F-F7A7385A46E2}" type="datetime1">
              <a:rPr lang="en-US" smtClean="0"/>
              <a:t>5/16/2022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EBE440-1954-CB4F-84D9-A4B563841CA7}" type="slidenum">
              <a:rPr lang="en-US" smtClean="0"/>
              <a:t>‹#›</a:t>
            </a:fld>
            <a:endParaRPr lang="en-US"/>
          </a:p>
        </p:txBody>
      </p:sp>
    </p:spTree>
    <p:extLst>
      <p:ext uri="{BB962C8B-B14F-4D97-AF65-F5344CB8AC3E}">
        <p14:creationId xmlns:p14="http://schemas.microsoft.com/office/powerpoint/2010/main" val="1052759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AAB768-4E4E-8C49-985B-9F757B03778F}" type="datetime1">
              <a:rPr lang="en-US" smtClean="0"/>
              <a:t>5/16/2022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EBE440-1954-CB4F-84D9-A4B563841CA7}" type="slidenum">
              <a:rPr lang="en-US" smtClean="0"/>
              <a:t>‹#›</a:t>
            </a:fld>
            <a:endParaRPr lang="en-US"/>
          </a:p>
        </p:txBody>
      </p:sp>
    </p:spTree>
    <p:extLst>
      <p:ext uri="{BB962C8B-B14F-4D97-AF65-F5344CB8AC3E}">
        <p14:creationId xmlns:p14="http://schemas.microsoft.com/office/powerpoint/2010/main" val="608325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7E2753-1DFE-6846-AB54-5363A00671DA}" type="datetime1">
              <a:rPr lang="en-US" smtClean="0"/>
              <a:t>5/16/2022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EBE440-1954-CB4F-84D9-A4B563841CA7}" type="slidenum">
              <a:rPr lang="en-US" smtClean="0"/>
              <a:t>‹#›</a:t>
            </a:fld>
            <a:endParaRPr lang="en-US"/>
          </a:p>
        </p:txBody>
      </p:sp>
    </p:spTree>
    <p:extLst>
      <p:ext uri="{BB962C8B-B14F-4D97-AF65-F5344CB8AC3E}">
        <p14:creationId xmlns:p14="http://schemas.microsoft.com/office/powerpoint/2010/main" val="2101006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EBB924-D973-BA42-93B1-29795B983DE3}" type="datetime1">
              <a:rPr lang="en-US" smtClean="0"/>
              <a:t>5/16/2022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EBE440-1954-CB4F-84D9-A4B563841CA7}" type="slidenum">
              <a:rPr lang="en-US" smtClean="0"/>
              <a:t>‹#›</a:t>
            </a:fld>
            <a:endParaRPr lang="en-US"/>
          </a:p>
        </p:txBody>
      </p:sp>
    </p:spTree>
    <p:extLst>
      <p:ext uri="{BB962C8B-B14F-4D97-AF65-F5344CB8AC3E}">
        <p14:creationId xmlns:p14="http://schemas.microsoft.com/office/powerpoint/2010/main" val="536200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B0CB43C-842A-1C4A-B6EE-BF0CE974346D}" type="datetime1">
              <a:rPr lang="en-US" smtClean="0"/>
              <a:t>5/16/2022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EBE440-1954-CB4F-84D9-A4B563841CA7}" type="slidenum">
              <a:rPr lang="en-US" smtClean="0"/>
              <a:t>‹#›</a:t>
            </a:fld>
            <a:endParaRPr lang="en-US"/>
          </a:p>
        </p:txBody>
      </p:sp>
    </p:spTree>
    <p:extLst>
      <p:ext uri="{BB962C8B-B14F-4D97-AF65-F5344CB8AC3E}">
        <p14:creationId xmlns:p14="http://schemas.microsoft.com/office/powerpoint/2010/main" val="1085429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image" Target="../media/image12.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theme" Target="../theme/theme2.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04119A-BBDE-6142-83AB-E883E016E13C}" type="datetime1">
              <a:rPr lang="en-US" smtClean="0"/>
              <a:t>5/16/2022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EBE440-1954-CB4F-84D9-A4B563841CA7}" type="slidenum">
              <a:rPr lang="en-US" smtClean="0"/>
              <a:t>‹#›</a:t>
            </a:fld>
            <a:endParaRPr lang="en-US"/>
          </a:p>
        </p:txBody>
      </p:sp>
    </p:spTree>
    <p:extLst>
      <p:ext uri="{BB962C8B-B14F-4D97-AF65-F5344CB8AC3E}">
        <p14:creationId xmlns:p14="http://schemas.microsoft.com/office/powerpoint/2010/main" val="1175997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5"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6" r:id="rId23"/>
    <p:sldLayoutId id="2147483697" r:id="rId24"/>
    <p:sldLayoutId id="2147483698" r:id="rId25"/>
    <p:sldLayoutId id="2147483700" r:id="rId26"/>
    <p:sldLayoutId id="2147483704" r:id="rId2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p:nvSpPr>
        <p:spPr>
          <a:xfrm>
            <a:off x="0" y="6210000"/>
            <a:ext cx="12192000" cy="64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pic>
        <p:nvPicPr>
          <p:cNvPr id="8" name="Afbeelding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41200" y="6353999"/>
            <a:ext cx="1008305" cy="360000"/>
          </a:xfrm>
          <a:prstGeom prst="rect">
            <a:avLst/>
          </a:prstGeom>
        </p:spPr>
      </p:pic>
      <p:sp>
        <p:nvSpPr>
          <p:cNvPr id="2" name="Tijdelijke aanduiding voor titel 1"/>
          <p:cNvSpPr>
            <a:spLocks noGrp="1"/>
          </p:cNvSpPr>
          <p:nvPr>
            <p:ph type="title"/>
          </p:nvPr>
        </p:nvSpPr>
        <p:spPr>
          <a:xfrm>
            <a:off x="576000" y="207036"/>
            <a:ext cx="11041200" cy="1152000"/>
          </a:xfrm>
          <a:prstGeom prst="rect">
            <a:avLst/>
          </a:prstGeom>
        </p:spPr>
        <p:txBody>
          <a:bodyPr vert="horz" lIns="0" tIns="0" rIns="0" bIns="0" rtlCol="0" anchor="ctr" anchorCtr="0">
            <a:normAutofit/>
          </a:bodyPr>
          <a:lstStyle/>
          <a:p>
            <a:r>
              <a:rPr lang="nl-NL" dirty="0"/>
              <a:t>Titelstijl van model bewerken</a:t>
            </a:r>
          </a:p>
        </p:txBody>
      </p:sp>
      <p:sp>
        <p:nvSpPr>
          <p:cNvPr id="3" name="Tijdelijke aanduiding voor tekst 2"/>
          <p:cNvSpPr>
            <a:spLocks noGrp="1"/>
          </p:cNvSpPr>
          <p:nvPr>
            <p:ph type="body" idx="1"/>
          </p:nvPr>
        </p:nvSpPr>
        <p:spPr>
          <a:xfrm>
            <a:off x="576000" y="1656000"/>
            <a:ext cx="11041200" cy="4464000"/>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1440000" y="6210000"/>
            <a:ext cx="720000" cy="648000"/>
          </a:xfrm>
          <a:prstGeom prst="rect">
            <a:avLst/>
          </a:prstGeom>
        </p:spPr>
        <p:txBody>
          <a:bodyPr vert="horz" lIns="0" tIns="0" rIns="0" bIns="0" rtlCol="0" anchor="ctr"/>
          <a:lstStyle>
            <a:lvl1pPr algn="l">
              <a:defRPr sz="1000" baseline="0">
                <a:solidFill>
                  <a:schemeClr val="bg1"/>
                </a:solidFill>
                <a:latin typeface="Arial" charset="0"/>
              </a:defRPr>
            </a:lvl1pPr>
          </a:lstStyle>
          <a:p>
            <a:fld id="{EFF16BF9-C03F-45BB-A5EC-8604197031CD}" type="datetime1">
              <a:rPr lang="de-DE" smtClean="0"/>
              <a:t>16.05.2022</a:t>
            </a:fld>
            <a:endParaRPr lang="de-DE"/>
          </a:p>
        </p:txBody>
      </p:sp>
      <p:sp>
        <p:nvSpPr>
          <p:cNvPr id="5" name="Tijdelijke aanduiding voor voettekst 4"/>
          <p:cNvSpPr>
            <a:spLocks noGrp="1"/>
          </p:cNvSpPr>
          <p:nvPr>
            <p:ph type="ftr" sz="quarter" idx="3"/>
          </p:nvPr>
        </p:nvSpPr>
        <p:spPr>
          <a:xfrm>
            <a:off x="6033600" y="6210000"/>
            <a:ext cx="4993200" cy="648000"/>
          </a:xfrm>
          <a:prstGeom prst="rect">
            <a:avLst/>
          </a:prstGeom>
        </p:spPr>
        <p:txBody>
          <a:bodyPr vert="horz" lIns="0" tIns="0" rIns="180000" bIns="0" rtlCol="0" anchor="ctr"/>
          <a:lstStyle>
            <a:lvl1pPr algn="r">
              <a:defRPr sz="1000" baseline="0">
                <a:solidFill>
                  <a:schemeClr val="bg1"/>
                </a:solidFill>
                <a:latin typeface="Arial" charset="0"/>
              </a:defRPr>
            </a:lvl1pPr>
          </a:lstStyle>
          <a:p>
            <a:endParaRPr lang="de-DE"/>
          </a:p>
        </p:txBody>
      </p:sp>
      <p:sp>
        <p:nvSpPr>
          <p:cNvPr id="6" name="Tijdelijke aanduiding voor dianummer 5"/>
          <p:cNvSpPr>
            <a:spLocks noGrp="1"/>
          </p:cNvSpPr>
          <p:nvPr>
            <p:ph type="sldNum" sz="quarter" idx="4"/>
          </p:nvPr>
        </p:nvSpPr>
        <p:spPr>
          <a:xfrm>
            <a:off x="576000" y="6210000"/>
            <a:ext cx="648000" cy="648000"/>
          </a:xfrm>
          <a:prstGeom prst="rect">
            <a:avLst/>
          </a:prstGeom>
        </p:spPr>
        <p:txBody>
          <a:bodyPr vert="horz" lIns="0" tIns="0" rIns="0" bIns="0" rtlCol="0" anchor="ctr"/>
          <a:lstStyle>
            <a:lvl1pPr algn="l">
              <a:defRPr sz="1000" baseline="0">
                <a:solidFill>
                  <a:schemeClr val="bg1"/>
                </a:solidFill>
                <a:latin typeface="Arial" charset="0"/>
              </a:defRPr>
            </a:lvl1pPr>
          </a:lstStyle>
          <a:p>
            <a:fld id="{4CD814C8-F66B-4915-9FEC-D62A1DED085F}" type="slidenum">
              <a:rPr lang="de-DE" smtClean="0"/>
              <a:t>‹#›</a:t>
            </a:fld>
            <a:endParaRPr lang="de-DE"/>
          </a:p>
        </p:txBody>
      </p:sp>
    </p:spTree>
    <p:extLst>
      <p:ext uri="{BB962C8B-B14F-4D97-AF65-F5344CB8AC3E}">
        <p14:creationId xmlns:p14="http://schemas.microsoft.com/office/powerpoint/2010/main" val="168735724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6" r:id="rId10"/>
  </p:sldLayoutIdLst>
  <p:hf hdr="0" ftr="0" dt="0"/>
  <p:txStyles>
    <p:title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p:titleStyle>
    <p:body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2">
          <p15:clr>
            <a:srgbClr val="F26B43"/>
          </p15:clr>
        </p15:guide>
        <p15:guide id="2" pos="7319">
          <p15:clr>
            <a:srgbClr val="F26B43"/>
          </p15:clr>
        </p15:guide>
        <p15:guide id="3" orient="horz" pos="3857">
          <p15:clr>
            <a:srgbClr val="F26B43"/>
          </p15:clr>
        </p15:guide>
        <p15:guide id="4" pos="362">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5.png"/><Relationship Id="rId7"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32.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32.xml"/><Relationship Id="rId5" Type="http://schemas.openxmlformats.org/officeDocument/2006/relationships/image" Target="../media/image32.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32.xml"/><Relationship Id="rId5" Type="http://schemas.openxmlformats.org/officeDocument/2006/relationships/image" Target="../media/image36.PNG"/><Relationship Id="rId4" Type="http://schemas.openxmlformats.org/officeDocument/2006/relationships/image" Target="../media/image35.sv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7.xml"/><Relationship Id="rId1" Type="http://schemas.openxmlformats.org/officeDocument/2006/relationships/slideLayout" Target="../slideLayouts/slideLayout29.xml"/><Relationship Id="rId4" Type="http://schemas.openxmlformats.org/officeDocument/2006/relationships/image" Target="../media/image39.jp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3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3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3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2.xml"/><Relationship Id="rId1" Type="http://schemas.openxmlformats.org/officeDocument/2006/relationships/slideLayout" Target="../slideLayouts/slideLayout29.xml"/><Relationship Id="rId4" Type="http://schemas.openxmlformats.org/officeDocument/2006/relationships/image" Target="../media/image42.gif"/></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2.xml"/><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51.xml"/><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2.xm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4.xml"/><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5.xml"/><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6.xml"/><Relationship Id="rId1" Type="http://schemas.openxmlformats.org/officeDocument/2006/relationships/slideLayout" Target="../slideLayouts/slideLayout29.xml"/><Relationship Id="rId4" Type="http://schemas.openxmlformats.org/officeDocument/2006/relationships/image" Target="../media/image56.PNG"/></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8.xml"/><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9.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gif"/><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23.png"/><Relationship Id="rId5" Type="http://schemas.openxmlformats.org/officeDocument/2006/relationships/image" Target="../media/image26.png"/><Relationship Id="rId4" Type="http://schemas.openxmlformats.org/officeDocument/2006/relationships/image" Target="../media/image25.png"/></Relationships>
</file>

<file path=ppt/slides/_rels/slide60.xml.rels><?xml version="1.0" encoding="UTF-8" standalone="yes"?>
<Relationships xmlns="http://schemas.openxmlformats.org/package/2006/relationships"><Relationship Id="rId3" Type="http://schemas.openxmlformats.org/officeDocument/2006/relationships/image" Target="../media/image60.jpg"/><Relationship Id="rId7" Type="http://schemas.openxmlformats.org/officeDocument/2006/relationships/image" Target="../media/image8.png"/><Relationship Id="rId2" Type="http://schemas.openxmlformats.org/officeDocument/2006/relationships/notesSlide" Target="../notesSlides/notesSlide60.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1.xml"/><Relationship Id="rId1" Type="http://schemas.openxmlformats.org/officeDocument/2006/relationships/slideLayout" Target="../slideLayouts/slideLayout32.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2.xml"/><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8.png"/><Relationship Id="rId2" Type="http://schemas.openxmlformats.org/officeDocument/2006/relationships/notesSlide" Target="../notesSlides/notesSlide64.xml"/><Relationship Id="rId1" Type="http://schemas.openxmlformats.org/officeDocument/2006/relationships/slideLayout" Target="../slideLayouts/slideLayout3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8.png"/><Relationship Id="rId2" Type="http://schemas.openxmlformats.org/officeDocument/2006/relationships/notesSlide" Target="../notesSlides/notesSlide65.xml"/><Relationship Id="rId1" Type="http://schemas.openxmlformats.org/officeDocument/2006/relationships/slideLayout" Target="../slideLayouts/slideLayout3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8.png"/><Relationship Id="rId2" Type="http://schemas.openxmlformats.org/officeDocument/2006/relationships/notesSlide" Target="../notesSlides/notesSlide66.xml"/><Relationship Id="rId1" Type="http://schemas.openxmlformats.org/officeDocument/2006/relationships/slideLayout" Target="../slideLayouts/slideLayout3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8.png"/><Relationship Id="rId2" Type="http://schemas.openxmlformats.org/officeDocument/2006/relationships/notesSlide" Target="../notesSlides/notesSlide67.xml"/><Relationship Id="rId1" Type="http://schemas.openxmlformats.org/officeDocument/2006/relationships/slideLayout" Target="../slideLayouts/slideLayout3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8.png"/><Relationship Id="rId2" Type="http://schemas.openxmlformats.org/officeDocument/2006/relationships/notesSlide" Target="../notesSlides/notesSlide68.xml"/><Relationship Id="rId1" Type="http://schemas.openxmlformats.org/officeDocument/2006/relationships/slideLayout" Target="../slideLayouts/slideLayout3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9.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9.gif"/><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23.png"/><Relationship Id="rId5" Type="http://schemas.openxmlformats.org/officeDocument/2006/relationships/image" Target="../media/image28.png"/><Relationship Id="rId4" Type="http://schemas.openxmlformats.org/officeDocument/2006/relationships/image" Target="../media/image25.png"/></Relationships>
</file>

<file path=ppt/slides/_rels/slide7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70.xml"/><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65.png"/><Relationship Id="rId7" Type="http://schemas.openxmlformats.org/officeDocument/2006/relationships/image" Target="../media/image8.png"/><Relationship Id="rId2" Type="http://schemas.openxmlformats.org/officeDocument/2006/relationships/notesSlide" Target="../notesSlides/notesSlide71.xml"/><Relationship Id="rId1" Type="http://schemas.openxmlformats.org/officeDocument/2006/relationships/slideLayout" Target="../slideLayouts/slideLayout2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72.xml"/><Relationship Id="rId1" Type="http://schemas.openxmlformats.org/officeDocument/2006/relationships/slideLayout" Target="../slideLayouts/slideLayout3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2.xml"/></Relationships>
</file>

<file path=ppt/slides/_rels/slide7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74.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26A7D68-73E2-4707-9474-197132A01A5A}"/>
              </a:ext>
            </a:extLst>
          </p:cNvPr>
          <p:cNvSpPr txBox="1">
            <a:spLocks/>
          </p:cNvSpPr>
          <p:nvPr/>
        </p:nvSpPr>
        <p:spPr>
          <a:xfrm>
            <a:off x="914399" y="2108224"/>
            <a:ext cx="10258425" cy="2387600"/>
          </a:xfrm>
          <a:prstGeom prst="rect">
            <a:avLst/>
          </a:prstGeom>
        </p:spPr>
        <p:txBody>
          <a:bodyPr vert="horz" wrap="square" lIns="91440" tIns="45720" rIns="91440" bIns="45720" rtlCol="0" anchor="ctr" anchorCtr="0">
            <a:normAutofit fontScale="97500"/>
          </a:bodyPr>
          <a:lstStyle>
            <a:lvl1pPr algn="l" defTabSz="548626" rtl="0" eaLnBrk="1" latinLnBrk="0" hangingPunct="1">
              <a:spcBef>
                <a:spcPct val="0"/>
              </a:spcBef>
              <a:buNone/>
              <a:defRPr sz="2933" b="0" i="0" kern="1200" cap="none">
                <a:solidFill>
                  <a:schemeClr val="bg1"/>
                </a:solidFill>
                <a:latin typeface="Arial"/>
                <a:ea typeface="+mj-ea"/>
                <a:cs typeface="Arial"/>
              </a:defRPr>
            </a:lvl1pPr>
          </a:lstStyle>
          <a:p>
            <a:pPr algn="ctr"/>
            <a:r>
              <a:rPr lang="en-US" sz="4100" b="1" dirty="0"/>
              <a:t>You Shall Not (by)Pass! </a:t>
            </a:r>
          </a:p>
          <a:p>
            <a:pPr algn="ctr"/>
            <a:r>
              <a:rPr lang="en-US" sz="4100" dirty="0"/>
              <a:t>Practical, Secure, and Fast PKU-based Sandboxing</a:t>
            </a:r>
          </a:p>
        </p:txBody>
      </p:sp>
      <p:sp>
        <p:nvSpPr>
          <p:cNvPr id="11" name="Subtitle 2">
            <a:extLst>
              <a:ext uri="{FF2B5EF4-FFF2-40B4-BE49-F238E27FC236}">
                <a16:creationId xmlns:a16="http://schemas.microsoft.com/office/drawing/2014/main" id="{1F09457D-BED4-4793-ABF6-A94EC42CD141}"/>
              </a:ext>
            </a:extLst>
          </p:cNvPr>
          <p:cNvSpPr txBox="1">
            <a:spLocks/>
          </p:cNvSpPr>
          <p:nvPr/>
        </p:nvSpPr>
        <p:spPr>
          <a:xfrm>
            <a:off x="1083009" y="4787347"/>
            <a:ext cx="10207559" cy="1099107"/>
          </a:xfrm>
          <a:prstGeom prst="rect">
            <a:avLst/>
          </a:prstGeom>
        </p:spPr>
        <p:txBody>
          <a:bodyPr/>
          <a:lstStyle>
            <a:lvl1pPr marL="411470" indent="-411470" algn="l" defTabSz="548626" rtl="0" eaLnBrk="1" latinLnBrk="0" hangingPunct="1">
              <a:lnSpc>
                <a:spcPct val="140000"/>
              </a:lnSpc>
              <a:spcBef>
                <a:spcPct val="20000"/>
              </a:spcBef>
              <a:buClr>
                <a:schemeClr val="tx2"/>
              </a:buClr>
              <a:buSzPct val="100000"/>
              <a:buFont typeface="Arial" panose="020B0604020202020204" pitchFamily="34" charset="0"/>
              <a:buChar char="›"/>
              <a:defRPr sz="2400" b="0" i="0" kern="1200">
                <a:solidFill>
                  <a:srgbClr val="000000"/>
                </a:solidFill>
                <a:latin typeface="Arial"/>
                <a:ea typeface="+mn-ea"/>
                <a:cs typeface="Arial"/>
              </a:defRPr>
            </a:lvl1pPr>
            <a:lvl2pPr marL="891518" indent="-342891" algn="l" defTabSz="548626" rtl="0" eaLnBrk="1" latinLnBrk="0" hangingPunct="1">
              <a:lnSpc>
                <a:spcPct val="140000"/>
              </a:lnSpc>
              <a:spcBef>
                <a:spcPct val="20000"/>
              </a:spcBef>
              <a:buClr>
                <a:schemeClr val="tx1"/>
              </a:buClr>
              <a:buSzPct val="100000"/>
              <a:buFontTx/>
              <a:buBlip>
                <a:blip r:embed="rId3"/>
              </a:buBlip>
              <a:defRPr sz="2160" b="0" i="0" kern="1200">
                <a:solidFill>
                  <a:srgbClr val="000000"/>
                </a:solidFill>
                <a:latin typeface="Arial"/>
                <a:ea typeface="+mn-ea"/>
                <a:cs typeface="Arial"/>
              </a:defRPr>
            </a:lvl2pPr>
            <a:lvl3pPr marL="1371566" indent="-274313" algn="l" defTabSz="548626" rtl="0" eaLnBrk="1" latinLnBrk="0" hangingPunct="1">
              <a:lnSpc>
                <a:spcPct val="140000"/>
              </a:lnSpc>
              <a:spcBef>
                <a:spcPct val="20000"/>
              </a:spcBef>
              <a:buClr>
                <a:schemeClr val="tx2"/>
              </a:buClr>
              <a:buSzPct val="100000"/>
              <a:buFontTx/>
              <a:buBlip>
                <a:blip r:embed="rId4"/>
              </a:buBlip>
              <a:defRPr sz="1920" b="0" i="0" kern="1200">
                <a:solidFill>
                  <a:srgbClr val="000000"/>
                </a:solidFill>
                <a:latin typeface="Arial"/>
                <a:ea typeface="+mn-ea"/>
                <a:cs typeface="Arial"/>
              </a:defRPr>
            </a:lvl3pPr>
            <a:lvl4pPr marL="1920192" indent="-274313" algn="l" defTabSz="548626" rtl="0" eaLnBrk="1" latinLnBrk="0" hangingPunct="1">
              <a:lnSpc>
                <a:spcPct val="140000"/>
              </a:lnSpc>
              <a:spcBef>
                <a:spcPct val="20000"/>
              </a:spcBef>
              <a:buClr>
                <a:schemeClr val="tx1"/>
              </a:buClr>
              <a:buSzPct val="100000"/>
              <a:buFontTx/>
              <a:buBlip>
                <a:blip r:embed="rId5"/>
              </a:buBlip>
              <a:defRPr sz="1920" b="0" i="0" kern="1200">
                <a:solidFill>
                  <a:srgbClr val="000000"/>
                </a:solidFill>
                <a:latin typeface="Arial"/>
                <a:ea typeface="+mn-ea"/>
                <a:cs typeface="Arial"/>
              </a:defRPr>
            </a:lvl4pPr>
            <a:lvl5pPr marL="2575496" indent="-380990" algn="l" defTabSz="548626" rtl="0" eaLnBrk="1" latinLnBrk="0" hangingPunct="1">
              <a:lnSpc>
                <a:spcPct val="140000"/>
              </a:lnSpc>
              <a:spcBef>
                <a:spcPct val="20000"/>
              </a:spcBef>
              <a:buClr>
                <a:schemeClr val="tx2"/>
              </a:buClr>
              <a:buSzPct val="100000"/>
              <a:buFontTx/>
              <a:buBlip>
                <a:blip r:embed="rId6"/>
              </a:buBlip>
              <a:defRPr sz="1920" b="0" i="0" kern="1200">
                <a:solidFill>
                  <a:srgbClr val="000000"/>
                </a:solidFill>
                <a:latin typeface="Arial"/>
                <a:ea typeface="+mn-ea"/>
                <a:cs typeface="Arial"/>
              </a:defRPr>
            </a:lvl5pPr>
            <a:lvl6pPr marL="3017445" indent="-274313" algn="l" defTabSz="548626" rtl="0" eaLnBrk="1" latinLnBrk="0" hangingPunct="1">
              <a:spcBef>
                <a:spcPct val="20000"/>
              </a:spcBef>
              <a:buFont typeface="Arial"/>
              <a:buChar char="•"/>
              <a:defRPr sz="2400" kern="1200">
                <a:solidFill>
                  <a:schemeClr val="tx1"/>
                </a:solidFill>
                <a:latin typeface="+mn-lt"/>
                <a:ea typeface="+mn-ea"/>
                <a:cs typeface="+mn-cs"/>
              </a:defRPr>
            </a:lvl6pPr>
            <a:lvl7pPr marL="3566071" indent="-274313" algn="l" defTabSz="548626" rtl="0" eaLnBrk="1" latinLnBrk="0" hangingPunct="1">
              <a:spcBef>
                <a:spcPct val="20000"/>
              </a:spcBef>
              <a:buFont typeface="Arial"/>
              <a:buChar char="•"/>
              <a:defRPr sz="2400" kern="1200">
                <a:solidFill>
                  <a:schemeClr val="tx1"/>
                </a:solidFill>
                <a:latin typeface="+mn-lt"/>
                <a:ea typeface="+mn-ea"/>
                <a:cs typeface="+mn-cs"/>
              </a:defRPr>
            </a:lvl7pPr>
            <a:lvl8pPr marL="4114697" indent="-274313" algn="l" defTabSz="548626" rtl="0" eaLnBrk="1" latinLnBrk="0" hangingPunct="1">
              <a:spcBef>
                <a:spcPct val="20000"/>
              </a:spcBef>
              <a:buFont typeface="Arial"/>
              <a:buChar char="•"/>
              <a:defRPr sz="2400" kern="1200">
                <a:solidFill>
                  <a:schemeClr val="tx1"/>
                </a:solidFill>
                <a:latin typeface="+mn-lt"/>
                <a:ea typeface="+mn-ea"/>
                <a:cs typeface="+mn-cs"/>
              </a:defRPr>
            </a:lvl8pPr>
            <a:lvl9pPr marL="4663323" indent="-274313" algn="l" defTabSz="548626" rtl="0" eaLnBrk="1" latinLnBrk="0" hangingPunct="1">
              <a:spcBef>
                <a:spcPct val="20000"/>
              </a:spcBef>
              <a:buFont typeface="Arial"/>
              <a:buChar char="•"/>
              <a:defRPr sz="2400" kern="1200">
                <a:solidFill>
                  <a:schemeClr val="tx1"/>
                </a:solidFill>
                <a:latin typeface="+mn-lt"/>
                <a:ea typeface="+mn-ea"/>
                <a:cs typeface="+mn-cs"/>
              </a:defRPr>
            </a:lvl9pPr>
          </a:lstStyle>
          <a:p>
            <a:pPr marL="0" indent="0">
              <a:buNone/>
            </a:pPr>
            <a:r>
              <a:rPr lang="en-US" b="1" u="sng" dirty="0">
                <a:solidFill>
                  <a:schemeClr val="bg1"/>
                </a:solidFill>
              </a:rPr>
              <a:t>Alexios Voulimeneas</a:t>
            </a:r>
            <a:r>
              <a:rPr lang="en-US" dirty="0">
                <a:solidFill>
                  <a:schemeClr val="bg1"/>
                </a:solidFill>
              </a:rPr>
              <a:t>, Jonas </a:t>
            </a:r>
            <a:r>
              <a:rPr lang="en-US" dirty="0" err="1">
                <a:solidFill>
                  <a:schemeClr val="bg1"/>
                </a:solidFill>
              </a:rPr>
              <a:t>Vinck</a:t>
            </a:r>
            <a:r>
              <a:rPr lang="en-US" dirty="0">
                <a:solidFill>
                  <a:schemeClr val="bg1"/>
                </a:solidFill>
              </a:rPr>
              <a:t>, Ruben </a:t>
            </a:r>
            <a:r>
              <a:rPr lang="en-US" dirty="0" err="1">
                <a:solidFill>
                  <a:schemeClr val="bg1"/>
                </a:solidFill>
              </a:rPr>
              <a:t>Mechelinck</a:t>
            </a:r>
            <a:r>
              <a:rPr lang="en-US" dirty="0">
                <a:solidFill>
                  <a:schemeClr val="bg1"/>
                </a:solidFill>
              </a:rPr>
              <a:t>, Stijn </a:t>
            </a:r>
            <a:r>
              <a:rPr lang="en-US" dirty="0" err="1">
                <a:solidFill>
                  <a:schemeClr val="bg1"/>
                </a:solidFill>
              </a:rPr>
              <a:t>Volckaert</a:t>
            </a:r>
            <a:endParaRPr lang="en-US" dirty="0">
              <a:solidFill>
                <a:schemeClr val="bg1"/>
              </a:solidFill>
            </a:endParaRPr>
          </a:p>
        </p:txBody>
      </p:sp>
      <p:pic>
        <p:nvPicPr>
          <p:cNvPr id="12" name="Picture 11" descr="A picture containing drawing&#10;&#10;Description automatically generated">
            <a:extLst>
              <a:ext uri="{FF2B5EF4-FFF2-40B4-BE49-F238E27FC236}">
                <a16:creationId xmlns:a16="http://schemas.microsoft.com/office/drawing/2014/main" id="{D35A2569-4AC4-45AD-8974-E57B9B1D97F3}"/>
              </a:ext>
            </a:extLst>
          </p:cNvPr>
          <p:cNvPicPr>
            <a:picLocks noChangeAspect="1"/>
          </p:cNvPicPr>
          <p:nvPr/>
        </p:nvPicPr>
        <p:blipFill>
          <a:blip r:embed="rId7"/>
          <a:stretch>
            <a:fillRect/>
          </a:stretch>
        </p:blipFill>
        <p:spPr>
          <a:xfrm>
            <a:off x="170755" y="320983"/>
            <a:ext cx="1824507" cy="638433"/>
          </a:xfrm>
          <a:prstGeom prst="rect">
            <a:avLst/>
          </a:prstGeom>
        </p:spPr>
      </p:pic>
      <p:pic>
        <p:nvPicPr>
          <p:cNvPr id="9" name="Picture 8" descr="A person with long hair holding a stick&#10;&#10;Description automatically generated with low confidence">
            <a:extLst>
              <a:ext uri="{FF2B5EF4-FFF2-40B4-BE49-F238E27FC236}">
                <a16:creationId xmlns:a16="http://schemas.microsoft.com/office/drawing/2014/main" id="{751217FB-AC16-454A-82DD-8A693032D3CE}"/>
              </a:ext>
            </a:extLst>
          </p:cNvPr>
          <p:cNvPicPr>
            <a:picLocks noChangeAspect="1"/>
          </p:cNvPicPr>
          <p:nvPr/>
        </p:nvPicPr>
        <p:blipFill>
          <a:blip r:embed="rId8"/>
          <a:stretch>
            <a:fillRect/>
          </a:stretch>
        </p:blipFill>
        <p:spPr>
          <a:xfrm>
            <a:off x="4382786" y="367299"/>
            <a:ext cx="3265715" cy="1657350"/>
          </a:xfrm>
          <a:prstGeom prst="rect">
            <a:avLst/>
          </a:prstGeom>
        </p:spPr>
      </p:pic>
    </p:spTree>
    <p:extLst>
      <p:ext uri="{BB962C8B-B14F-4D97-AF65-F5344CB8AC3E}">
        <p14:creationId xmlns:p14="http://schemas.microsoft.com/office/powerpoint/2010/main" val="2561417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a:xfrm>
            <a:off x="576000" y="6210000"/>
            <a:ext cx="648000" cy="648000"/>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r>
              <a:rPr kumimoji="0" lang="de-DE" b="0" i="0" u="none" strike="noStrike" kern="1200" cap="none" spc="0" normalizeH="0" baseline="0" noProof="0" dirty="0">
                <a:ln>
                  <a:noFill/>
                </a:ln>
                <a:effectLst/>
                <a:uLnTx/>
                <a:uFillTx/>
              </a:rPr>
              <a:t>7</a:t>
            </a:r>
          </a:p>
        </p:txBody>
      </p:sp>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207036"/>
            <a:ext cx="11041200" cy="1152000"/>
          </a:xfrm>
        </p:spPr>
        <p:txBody>
          <a:bodyPr anchor="ctr">
            <a:normAutofit/>
          </a:bodyPr>
          <a:lstStyle/>
          <a:p>
            <a:r>
              <a:rPr lang="en-US" dirty="0"/>
              <a:t>Memory Protection Keys for </a:t>
            </a:r>
            <a:r>
              <a:rPr lang="en-US" dirty="0" err="1"/>
              <a:t>Userspace</a:t>
            </a:r>
            <a:r>
              <a:rPr lang="en-US" dirty="0"/>
              <a:t> (PKU)</a:t>
            </a:r>
          </a:p>
        </p:txBody>
      </p:sp>
      <p:pic>
        <p:nvPicPr>
          <p:cNvPr id="10" name="Picture 9" descr="Diagram&#10;&#10;Description automatically generated">
            <a:extLst>
              <a:ext uri="{FF2B5EF4-FFF2-40B4-BE49-F238E27FC236}">
                <a16:creationId xmlns:a16="http://schemas.microsoft.com/office/drawing/2014/main" id="{0D8878DA-14B1-4E19-80E5-66FA76966404}"/>
              </a:ext>
            </a:extLst>
          </p:cNvPr>
          <p:cNvPicPr>
            <a:picLocks noChangeAspect="1"/>
          </p:cNvPicPr>
          <p:nvPr/>
        </p:nvPicPr>
        <p:blipFill>
          <a:blip r:embed="rId3"/>
          <a:stretch>
            <a:fillRect/>
          </a:stretch>
        </p:blipFill>
        <p:spPr>
          <a:xfrm>
            <a:off x="5700722" y="1371584"/>
            <a:ext cx="6186503" cy="3268875"/>
          </a:xfrm>
          <a:prstGeom prst="rect">
            <a:avLst/>
          </a:prstGeom>
        </p:spPr>
      </p:pic>
      <p:sp>
        <p:nvSpPr>
          <p:cNvPr id="11" name="Rectangle 10">
            <a:extLst>
              <a:ext uri="{FF2B5EF4-FFF2-40B4-BE49-F238E27FC236}">
                <a16:creationId xmlns:a16="http://schemas.microsoft.com/office/drawing/2014/main" id="{72BD372B-E409-4919-9CAA-CD30D2320EBD}"/>
              </a:ext>
            </a:extLst>
          </p:cNvPr>
          <p:cNvSpPr/>
          <p:nvPr/>
        </p:nvSpPr>
        <p:spPr>
          <a:xfrm>
            <a:off x="5234253" y="1371588"/>
            <a:ext cx="1985962" cy="2733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Content Placeholder 2">
            <a:extLst>
              <a:ext uri="{FF2B5EF4-FFF2-40B4-BE49-F238E27FC236}">
                <a16:creationId xmlns:a16="http://schemas.microsoft.com/office/drawing/2014/main" id="{A0B86345-80D9-4D73-9965-A552456F63C1}"/>
              </a:ext>
            </a:extLst>
          </p:cNvPr>
          <p:cNvSpPr>
            <a:spLocks noGrp="1"/>
          </p:cNvSpPr>
          <p:nvPr>
            <p:ph idx="1"/>
          </p:nvPr>
        </p:nvSpPr>
        <p:spPr>
          <a:xfrm>
            <a:off x="576001" y="1470256"/>
            <a:ext cx="4381762" cy="4464000"/>
          </a:xfrm>
        </p:spPr>
        <p:txBody>
          <a:bodyPr vert="horz" lIns="91440" tIns="45720" rIns="91440" bIns="45720" rtlCol="0">
            <a:normAutofit/>
          </a:bodyPr>
          <a:lstStyle/>
          <a:p>
            <a:pPr>
              <a:lnSpc>
                <a:spcPct val="90000"/>
              </a:lnSpc>
            </a:pPr>
            <a:r>
              <a:rPr lang="en-US" sz="1600" dirty="0"/>
              <a:t>Available on recent Intel and AMD server and desktop CPUs</a:t>
            </a:r>
          </a:p>
          <a:p>
            <a:pPr>
              <a:lnSpc>
                <a:spcPct val="90000"/>
              </a:lnSpc>
            </a:pPr>
            <a:r>
              <a:rPr lang="en-US" sz="1600" dirty="0"/>
              <a:t>Tag memory pages with one of 16 available protection keys (</a:t>
            </a:r>
            <a:r>
              <a:rPr lang="en-US" sz="1600" b="1" dirty="0"/>
              <a:t>PKEYS</a:t>
            </a:r>
            <a:r>
              <a:rPr lang="en-US" sz="1600" dirty="0"/>
              <a:t>)</a:t>
            </a:r>
          </a:p>
          <a:p>
            <a:pPr>
              <a:lnSpc>
                <a:spcPct val="90000"/>
              </a:lnSpc>
            </a:pPr>
            <a:endParaRPr lang="en-US" sz="1900" dirty="0"/>
          </a:p>
        </p:txBody>
      </p:sp>
    </p:spTree>
    <p:extLst>
      <p:ext uri="{BB962C8B-B14F-4D97-AF65-F5344CB8AC3E}">
        <p14:creationId xmlns:p14="http://schemas.microsoft.com/office/powerpoint/2010/main" val="4274717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a:xfrm>
            <a:off x="576000" y="6210000"/>
            <a:ext cx="648000" cy="648000"/>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r>
              <a:rPr kumimoji="0" lang="de-DE" b="0" i="0" u="none" strike="noStrike" kern="1200" cap="none" spc="0" normalizeH="0" baseline="0" noProof="0" dirty="0">
                <a:ln>
                  <a:noFill/>
                </a:ln>
                <a:effectLst/>
                <a:uLnTx/>
                <a:uFillTx/>
              </a:rPr>
              <a:t>7</a:t>
            </a:r>
          </a:p>
        </p:txBody>
      </p:sp>
      <p:sp>
        <p:nvSpPr>
          <p:cNvPr id="3" name="Content Placeholder 2">
            <a:extLst>
              <a:ext uri="{FF2B5EF4-FFF2-40B4-BE49-F238E27FC236}">
                <a16:creationId xmlns:a16="http://schemas.microsoft.com/office/drawing/2014/main" id="{C512D0AF-AB78-4EAD-8D29-FEFB006603D6}"/>
              </a:ext>
            </a:extLst>
          </p:cNvPr>
          <p:cNvSpPr>
            <a:spLocks noGrp="1"/>
          </p:cNvSpPr>
          <p:nvPr>
            <p:ph idx="1"/>
          </p:nvPr>
        </p:nvSpPr>
        <p:spPr>
          <a:xfrm>
            <a:off x="576000" y="1470256"/>
            <a:ext cx="4453199" cy="4464000"/>
          </a:xfrm>
        </p:spPr>
        <p:txBody>
          <a:bodyPr vert="horz" lIns="91440" tIns="45720" rIns="91440" bIns="45720" rtlCol="0">
            <a:normAutofit/>
          </a:bodyPr>
          <a:lstStyle/>
          <a:p>
            <a:pPr>
              <a:lnSpc>
                <a:spcPct val="90000"/>
              </a:lnSpc>
            </a:pPr>
            <a:r>
              <a:rPr lang="en-US" sz="1600" dirty="0"/>
              <a:t>Available on recent Intel and AMD server and desktop CPUs</a:t>
            </a:r>
          </a:p>
          <a:p>
            <a:pPr>
              <a:lnSpc>
                <a:spcPct val="90000"/>
              </a:lnSpc>
            </a:pPr>
            <a:r>
              <a:rPr lang="en-US" sz="1600" dirty="0"/>
              <a:t>Tag memory pages with one of 16 available protection keys (</a:t>
            </a:r>
            <a:r>
              <a:rPr lang="en-US" sz="1600" b="1" dirty="0"/>
              <a:t>PKEYS</a:t>
            </a:r>
            <a:r>
              <a:rPr lang="en-US" sz="1600" dirty="0"/>
              <a:t>)</a:t>
            </a:r>
          </a:p>
        </p:txBody>
      </p:sp>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207036"/>
            <a:ext cx="11041200" cy="1152000"/>
          </a:xfrm>
        </p:spPr>
        <p:txBody>
          <a:bodyPr anchor="ctr">
            <a:normAutofit/>
          </a:bodyPr>
          <a:lstStyle/>
          <a:p>
            <a:r>
              <a:rPr lang="en-US" dirty="0"/>
              <a:t>Memory Protection Keys for </a:t>
            </a:r>
            <a:r>
              <a:rPr lang="en-US" dirty="0" err="1"/>
              <a:t>Userspace</a:t>
            </a:r>
            <a:r>
              <a:rPr lang="en-US" dirty="0"/>
              <a:t> (PKU)</a:t>
            </a:r>
          </a:p>
        </p:txBody>
      </p:sp>
      <p:pic>
        <p:nvPicPr>
          <p:cNvPr id="8" name="Picture 7" descr="Diagram&#10;&#10;Description automatically generated">
            <a:extLst>
              <a:ext uri="{FF2B5EF4-FFF2-40B4-BE49-F238E27FC236}">
                <a16:creationId xmlns:a16="http://schemas.microsoft.com/office/drawing/2014/main" id="{0F3486C1-1137-4C51-9FD9-F79FAC7685CE}"/>
              </a:ext>
            </a:extLst>
          </p:cNvPr>
          <p:cNvPicPr>
            <a:picLocks noChangeAspect="1"/>
          </p:cNvPicPr>
          <p:nvPr/>
        </p:nvPicPr>
        <p:blipFill>
          <a:blip r:embed="rId3"/>
          <a:stretch>
            <a:fillRect/>
          </a:stretch>
        </p:blipFill>
        <p:spPr>
          <a:xfrm>
            <a:off x="5700638" y="1366896"/>
            <a:ext cx="6187950" cy="3614739"/>
          </a:xfrm>
          <a:prstGeom prst="rect">
            <a:avLst/>
          </a:prstGeom>
        </p:spPr>
      </p:pic>
      <p:sp>
        <p:nvSpPr>
          <p:cNvPr id="9" name="Rectangle 8">
            <a:extLst>
              <a:ext uri="{FF2B5EF4-FFF2-40B4-BE49-F238E27FC236}">
                <a16:creationId xmlns:a16="http://schemas.microsoft.com/office/drawing/2014/main" id="{B9D79EC1-3E7E-4FDD-8798-467CCD1A67F7}"/>
              </a:ext>
            </a:extLst>
          </p:cNvPr>
          <p:cNvSpPr/>
          <p:nvPr/>
        </p:nvSpPr>
        <p:spPr>
          <a:xfrm>
            <a:off x="1390652" y="3174265"/>
            <a:ext cx="2000250" cy="2787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1" name="Picture 10">
            <a:extLst>
              <a:ext uri="{FF2B5EF4-FFF2-40B4-BE49-F238E27FC236}">
                <a16:creationId xmlns:a16="http://schemas.microsoft.com/office/drawing/2014/main" id="{1DD5DC5B-9ABA-4311-8E94-BD0AD335759E}"/>
              </a:ext>
            </a:extLst>
          </p:cNvPr>
          <p:cNvPicPr>
            <a:picLocks noChangeAspect="1"/>
          </p:cNvPicPr>
          <p:nvPr/>
        </p:nvPicPr>
        <p:blipFill>
          <a:blip r:embed="rId4"/>
          <a:stretch>
            <a:fillRect/>
          </a:stretch>
        </p:blipFill>
        <p:spPr>
          <a:xfrm>
            <a:off x="6781801" y="3098064"/>
            <a:ext cx="1314450" cy="323850"/>
          </a:xfrm>
          <a:prstGeom prst="rect">
            <a:avLst/>
          </a:prstGeom>
        </p:spPr>
      </p:pic>
    </p:spTree>
    <p:extLst>
      <p:ext uri="{BB962C8B-B14F-4D97-AF65-F5344CB8AC3E}">
        <p14:creationId xmlns:p14="http://schemas.microsoft.com/office/powerpoint/2010/main" val="1576252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a:xfrm>
            <a:off x="576000" y="6210000"/>
            <a:ext cx="648000" cy="648000"/>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r>
              <a:rPr kumimoji="0" lang="de-DE" b="0" i="0" u="none" strike="noStrike" kern="1200" cap="none" spc="0" normalizeH="0" baseline="0" noProof="0" dirty="0">
                <a:ln>
                  <a:noFill/>
                </a:ln>
                <a:effectLst/>
                <a:uLnTx/>
                <a:uFillTx/>
              </a:rPr>
              <a:t>7</a:t>
            </a:r>
          </a:p>
        </p:txBody>
      </p:sp>
      <p:sp>
        <p:nvSpPr>
          <p:cNvPr id="3" name="Content Placeholder 2">
            <a:extLst>
              <a:ext uri="{FF2B5EF4-FFF2-40B4-BE49-F238E27FC236}">
                <a16:creationId xmlns:a16="http://schemas.microsoft.com/office/drawing/2014/main" id="{C512D0AF-AB78-4EAD-8D29-FEFB006603D6}"/>
              </a:ext>
            </a:extLst>
          </p:cNvPr>
          <p:cNvSpPr>
            <a:spLocks noGrp="1"/>
          </p:cNvSpPr>
          <p:nvPr>
            <p:ph idx="1"/>
          </p:nvPr>
        </p:nvSpPr>
        <p:spPr>
          <a:xfrm>
            <a:off x="576000" y="1470256"/>
            <a:ext cx="4453199" cy="4464000"/>
          </a:xfrm>
        </p:spPr>
        <p:txBody>
          <a:bodyPr vert="horz" lIns="91440" tIns="45720" rIns="91440" bIns="45720" rtlCol="0">
            <a:normAutofit/>
          </a:bodyPr>
          <a:lstStyle/>
          <a:p>
            <a:pPr>
              <a:lnSpc>
                <a:spcPct val="90000"/>
              </a:lnSpc>
            </a:pPr>
            <a:r>
              <a:rPr lang="en-US" sz="1600" dirty="0"/>
              <a:t>Available on recent Intel and AMD server and desktop CPUs</a:t>
            </a:r>
          </a:p>
          <a:p>
            <a:pPr>
              <a:lnSpc>
                <a:spcPct val="90000"/>
              </a:lnSpc>
            </a:pPr>
            <a:r>
              <a:rPr lang="en-US" sz="1600" dirty="0"/>
              <a:t>Tag memory pages with one of 16 available protection keys (</a:t>
            </a:r>
            <a:r>
              <a:rPr lang="en-US" sz="1600" b="1" dirty="0"/>
              <a:t>PKEYS</a:t>
            </a:r>
            <a:r>
              <a:rPr lang="en-US" sz="1600" dirty="0"/>
              <a:t>)</a:t>
            </a:r>
          </a:p>
          <a:p>
            <a:pPr>
              <a:lnSpc>
                <a:spcPct val="90000"/>
              </a:lnSpc>
            </a:pPr>
            <a:r>
              <a:rPr lang="en-US" sz="1600" dirty="0"/>
              <a:t>New </a:t>
            </a:r>
            <a:r>
              <a:rPr lang="en-US" sz="1600" b="1" dirty="0"/>
              <a:t>unprivileged</a:t>
            </a:r>
            <a:r>
              <a:rPr lang="en-US" sz="1600" dirty="0"/>
              <a:t> 32-bit register (</a:t>
            </a:r>
            <a:r>
              <a:rPr lang="en-US" sz="1600" b="1" dirty="0"/>
              <a:t>PKRU</a:t>
            </a:r>
            <a:r>
              <a:rPr lang="en-US" sz="1600" dirty="0"/>
              <a:t>)</a:t>
            </a:r>
          </a:p>
          <a:p>
            <a:pPr>
              <a:lnSpc>
                <a:spcPct val="90000"/>
              </a:lnSpc>
            </a:pPr>
            <a:endParaRPr lang="en-US" sz="1600" dirty="0"/>
          </a:p>
          <a:p>
            <a:pPr>
              <a:lnSpc>
                <a:spcPct val="90000"/>
              </a:lnSpc>
            </a:pPr>
            <a:endParaRPr lang="en-US" sz="1900" dirty="0"/>
          </a:p>
        </p:txBody>
      </p:sp>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207036"/>
            <a:ext cx="11041200" cy="1152000"/>
          </a:xfrm>
        </p:spPr>
        <p:txBody>
          <a:bodyPr anchor="ctr">
            <a:normAutofit/>
          </a:bodyPr>
          <a:lstStyle/>
          <a:p>
            <a:r>
              <a:rPr lang="en-US" dirty="0"/>
              <a:t>Memory Protection Keys for </a:t>
            </a:r>
            <a:r>
              <a:rPr lang="en-US" dirty="0" err="1"/>
              <a:t>Userspace</a:t>
            </a:r>
            <a:r>
              <a:rPr lang="en-US" dirty="0"/>
              <a:t> (PKU)</a:t>
            </a:r>
          </a:p>
        </p:txBody>
      </p:sp>
      <p:pic>
        <p:nvPicPr>
          <p:cNvPr id="8" name="Picture 7" descr="Diagram&#10;&#10;Description automatically generated">
            <a:extLst>
              <a:ext uri="{FF2B5EF4-FFF2-40B4-BE49-F238E27FC236}">
                <a16:creationId xmlns:a16="http://schemas.microsoft.com/office/drawing/2014/main" id="{0F3486C1-1137-4C51-9FD9-F79FAC7685CE}"/>
              </a:ext>
            </a:extLst>
          </p:cNvPr>
          <p:cNvPicPr>
            <a:picLocks noChangeAspect="1"/>
          </p:cNvPicPr>
          <p:nvPr/>
        </p:nvPicPr>
        <p:blipFill>
          <a:blip r:embed="rId3"/>
          <a:stretch>
            <a:fillRect/>
          </a:stretch>
        </p:blipFill>
        <p:spPr>
          <a:xfrm>
            <a:off x="5700638" y="1366896"/>
            <a:ext cx="6187950" cy="3614739"/>
          </a:xfrm>
          <a:prstGeom prst="rect">
            <a:avLst/>
          </a:prstGeom>
        </p:spPr>
      </p:pic>
      <p:sp>
        <p:nvSpPr>
          <p:cNvPr id="9" name="Rectangle 8">
            <a:extLst>
              <a:ext uri="{FF2B5EF4-FFF2-40B4-BE49-F238E27FC236}">
                <a16:creationId xmlns:a16="http://schemas.microsoft.com/office/drawing/2014/main" id="{B9D79EC1-3E7E-4FDD-8798-467CCD1A67F7}"/>
              </a:ext>
            </a:extLst>
          </p:cNvPr>
          <p:cNvSpPr/>
          <p:nvPr/>
        </p:nvSpPr>
        <p:spPr>
          <a:xfrm>
            <a:off x="5362577" y="1241654"/>
            <a:ext cx="2000250" cy="2787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aphicFrame>
        <p:nvGraphicFramePr>
          <p:cNvPr id="18" name="Table 9">
            <a:extLst>
              <a:ext uri="{FF2B5EF4-FFF2-40B4-BE49-F238E27FC236}">
                <a16:creationId xmlns:a16="http://schemas.microsoft.com/office/drawing/2014/main" id="{6E8C8B0D-2E33-4C5B-A187-8A3811496D79}"/>
              </a:ext>
            </a:extLst>
          </p:cNvPr>
          <p:cNvGraphicFramePr>
            <a:graphicFrameLocks/>
          </p:cNvGraphicFramePr>
          <p:nvPr>
            <p:extLst>
              <p:ext uri="{D42A27DB-BD31-4B8C-83A1-F6EECF244321}">
                <p14:modId xmlns:p14="http://schemas.microsoft.com/office/powerpoint/2010/main" val="177892948"/>
              </p:ext>
            </p:extLst>
          </p:nvPr>
        </p:nvGraphicFramePr>
        <p:xfrm>
          <a:off x="678214" y="4955950"/>
          <a:ext cx="6692540" cy="1112520"/>
        </p:xfrm>
        <a:graphic>
          <a:graphicData uri="http://schemas.openxmlformats.org/drawingml/2006/table">
            <a:tbl>
              <a:tblPr firstRow="1" bandRow="1">
                <a:tableStyleId>{5C22544A-7EE6-4342-B048-85BDC9FD1C3A}</a:tableStyleId>
              </a:tblPr>
              <a:tblGrid>
                <a:gridCol w="2106773">
                  <a:extLst>
                    <a:ext uri="{9D8B030D-6E8A-4147-A177-3AD203B41FA5}">
                      <a16:colId xmlns:a16="http://schemas.microsoft.com/office/drawing/2014/main" val="3856565947"/>
                    </a:ext>
                  </a:extLst>
                </a:gridCol>
                <a:gridCol w="573221">
                  <a:extLst>
                    <a:ext uri="{9D8B030D-6E8A-4147-A177-3AD203B41FA5}">
                      <a16:colId xmlns:a16="http://schemas.microsoft.com/office/drawing/2014/main" val="1246885933"/>
                    </a:ext>
                  </a:extLst>
                </a:gridCol>
                <a:gridCol w="573221">
                  <a:extLst>
                    <a:ext uri="{9D8B030D-6E8A-4147-A177-3AD203B41FA5}">
                      <a16:colId xmlns:a16="http://schemas.microsoft.com/office/drawing/2014/main" val="821434794"/>
                    </a:ext>
                  </a:extLst>
                </a:gridCol>
                <a:gridCol w="466529">
                  <a:extLst>
                    <a:ext uri="{9D8B030D-6E8A-4147-A177-3AD203B41FA5}">
                      <a16:colId xmlns:a16="http://schemas.microsoft.com/office/drawing/2014/main" val="2417699279"/>
                    </a:ext>
                  </a:extLst>
                </a:gridCol>
                <a:gridCol w="1253133">
                  <a:extLst>
                    <a:ext uri="{9D8B030D-6E8A-4147-A177-3AD203B41FA5}">
                      <a16:colId xmlns:a16="http://schemas.microsoft.com/office/drawing/2014/main" val="3763864914"/>
                    </a:ext>
                  </a:extLst>
                </a:gridCol>
                <a:gridCol w="573221">
                  <a:extLst>
                    <a:ext uri="{9D8B030D-6E8A-4147-A177-3AD203B41FA5}">
                      <a16:colId xmlns:a16="http://schemas.microsoft.com/office/drawing/2014/main" val="192338155"/>
                    </a:ext>
                  </a:extLst>
                </a:gridCol>
                <a:gridCol w="573221">
                  <a:extLst>
                    <a:ext uri="{9D8B030D-6E8A-4147-A177-3AD203B41FA5}">
                      <a16:colId xmlns:a16="http://schemas.microsoft.com/office/drawing/2014/main" val="3511316445"/>
                    </a:ext>
                  </a:extLst>
                </a:gridCol>
                <a:gridCol w="573221">
                  <a:extLst>
                    <a:ext uri="{9D8B030D-6E8A-4147-A177-3AD203B41FA5}">
                      <a16:colId xmlns:a16="http://schemas.microsoft.com/office/drawing/2014/main" val="2816079200"/>
                    </a:ext>
                  </a:extLst>
                </a:gridCol>
              </a:tblGrid>
              <a:tr h="370840">
                <a:tc>
                  <a:txBody>
                    <a:bodyPr/>
                    <a:lstStyle/>
                    <a:p>
                      <a:r>
                        <a:rPr lang="en-US" sz="1600" b="0" dirty="0">
                          <a:solidFill>
                            <a:schemeClr val="tx1">
                              <a:lumMod val="50000"/>
                            </a:schemeClr>
                          </a:solidFill>
                        </a:rPr>
                        <a:t>Protection Key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gridSpan="2">
                  <a:txBody>
                    <a:bodyPr/>
                    <a:lstStyle/>
                    <a:p>
                      <a:pPr algn="ctr"/>
                      <a:r>
                        <a:rPr lang="en-US" sz="1600" b="0" dirty="0">
                          <a:solidFill>
                            <a:schemeClr val="tx1">
                              <a:lumMod val="50000"/>
                            </a:schemeClr>
                          </a:solidFill>
                        </a:rPr>
                        <a:t>PKEY 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a:txBody>
                    <a:bodyPr/>
                    <a:lstStyle/>
                    <a:p>
                      <a:pPr algn="ctr"/>
                      <a:endParaRPr lang="en-US" sz="1600" b="0" dirty="0">
                        <a:solidFill>
                          <a:schemeClr val="tx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US" sz="1600" b="0" dirty="0">
                          <a:solidFill>
                            <a:schemeClr val="tx1">
                              <a:lumMod val="50000"/>
                            </a:schemeClr>
                          </a:solidFill>
                        </a:rPr>
                        <a:t>PKEY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gridSpan="2">
                  <a:txBody>
                    <a:bodyPr/>
                    <a:lstStyle/>
                    <a:p>
                      <a:pPr algn="ctr"/>
                      <a:r>
                        <a:rPr lang="en-US" sz="1600" dirty="0">
                          <a:solidFill>
                            <a:schemeClr val="tx1">
                              <a:lumMod val="50000"/>
                            </a:schemeClr>
                          </a:solidFill>
                        </a:rPr>
                        <a:t> </a:t>
                      </a:r>
                      <a:r>
                        <a:rPr lang="en-US" sz="1600" b="0" dirty="0">
                          <a:solidFill>
                            <a:schemeClr val="tx1">
                              <a:lumMod val="50000"/>
                            </a:schemeClr>
                          </a:solidFill>
                        </a:rPr>
                        <a:t>PKEY 1</a:t>
                      </a:r>
                      <a:endParaRPr lang="en-US" sz="1600" dirty="0">
                        <a:solidFill>
                          <a:schemeClr val="tx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3322234817"/>
                  </a:ext>
                </a:extLst>
              </a:tr>
              <a:tr h="370840">
                <a:tc>
                  <a:txBody>
                    <a:bodyPr/>
                    <a:lstStyle/>
                    <a:p>
                      <a:r>
                        <a:rPr lang="en-US" sz="1600" b="0" dirty="0">
                          <a:solidFill>
                            <a:schemeClr val="tx1">
                              <a:lumMod val="50000"/>
                            </a:schemeClr>
                          </a:solidFill>
                        </a:rPr>
                        <a:t>Access/Write Disable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600" dirty="0">
                          <a:solidFill>
                            <a:schemeClr val="tx1">
                              <a:lumMod val="50000"/>
                            </a:schemeClr>
                          </a:solidFill>
                        </a:rPr>
                        <a:t>WD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tabLst>
                          <a:tab pos="741363" algn="l"/>
                        </a:tabLst>
                      </a:pPr>
                      <a:r>
                        <a:rPr lang="en-US" sz="1800" b="1" dirty="0">
                          <a:solidFill>
                            <a:schemeClr val="tx1">
                              <a:lumMod val="50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0" dirty="0">
                          <a:solidFill>
                            <a:schemeClr val="tx1">
                              <a:lumMod val="50000"/>
                            </a:schemeClr>
                          </a:solidFill>
                        </a:rPr>
                        <a:t>WD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WD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70972778"/>
                  </a:ext>
                </a:extLst>
              </a:tr>
              <a:tr h="370840">
                <a:tc>
                  <a:txBody>
                    <a:bodyPr/>
                    <a:lstStyle/>
                    <a:p>
                      <a:r>
                        <a:rPr lang="en-US" sz="1600" dirty="0">
                          <a:solidFill>
                            <a:schemeClr val="tx1">
                              <a:lumMod val="50000"/>
                            </a:schemeClr>
                          </a:solidFill>
                        </a:rPr>
                        <a:t>Bits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600" dirty="0">
                          <a:solidFill>
                            <a:schemeClr val="tx1">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solidFill>
                          <a:schemeClr val="tx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7568315"/>
                  </a:ext>
                </a:extLst>
              </a:tr>
            </a:tbl>
          </a:graphicData>
        </a:graphic>
      </p:graphicFrame>
      <p:graphicFrame>
        <p:nvGraphicFramePr>
          <p:cNvPr id="19" name="Table 9">
            <a:extLst>
              <a:ext uri="{FF2B5EF4-FFF2-40B4-BE49-F238E27FC236}">
                <a16:creationId xmlns:a16="http://schemas.microsoft.com/office/drawing/2014/main" id="{37DD3408-0325-4C61-B73A-1EA321261C52}"/>
              </a:ext>
            </a:extLst>
          </p:cNvPr>
          <p:cNvGraphicFramePr>
            <a:graphicFrameLocks/>
          </p:cNvGraphicFramePr>
          <p:nvPr>
            <p:extLst>
              <p:ext uri="{D42A27DB-BD31-4B8C-83A1-F6EECF244321}">
                <p14:modId xmlns:p14="http://schemas.microsoft.com/office/powerpoint/2010/main" val="1912198364"/>
              </p:ext>
            </p:extLst>
          </p:nvPr>
        </p:nvGraphicFramePr>
        <p:xfrm>
          <a:off x="4394999" y="4956217"/>
          <a:ext cx="3439326" cy="1112520"/>
        </p:xfrm>
        <a:graphic>
          <a:graphicData uri="http://schemas.openxmlformats.org/drawingml/2006/table">
            <a:tbl>
              <a:tblPr firstRow="1" bandRow="1">
                <a:tableStyleId>{5C22544A-7EE6-4342-B048-85BDC9FD1C3A}</a:tableStyleId>
              </a:tblPr>
              <a:tblGrid>
                <a:gridCol w="573221">
                  <a:extLst>
                    <a:ext uri="{9D8B030D-6E8A-4147-A177-3AD203B41FA5}">
                      <a16:colId xmlns:a16="http://schemas.microsoft.com/office/drawing/2014/main" val="3763864914"/>
                    </a:ext>
                  </a:extLst>
                </a:gridCol>
                <a:gridCol w="573221">
                  <a:extLst>
                    <a:ext uri="{9D8B030D-6E8A-4147-A177-3AD203B41FA5}">
                      <a16:colId xmlns:a16="http://schemas.microsoft.com/office/drawing/2014/main" val="192338155"/>
                    </a:ext>
                  </a:extLst>
                </a:gridCol>
                <a:gridCol w="573221">
                  <a:extLst>
                    <a:ext uri="{9D8B030D-6E8A-4147-A177-3AD203B41FA5}">
                      <a16:colId xmlns:a16="http://schemas.microsoft.com/office/drawing/2014/main" val="3511316445"/>
                    </a:ext>
                  </a:extLst>
                </a:gridCol>
                <a:gridCol w="573221">
                  <a:extLst>
                    <a:ext uri="{9D8B030D-6E8A-4147-A177-3AD203B41FA5}">
                      <a16:colId xmlns:a16="http://schemas.microsoft.com/office/drawing/2014/main" val="2816079200"/>
                    </a:ext>
                  </a:extLst>
                </a:gridCol>
                <a:gridCol w="573221">
                  <a:extLst>
                    <a:ext uri="{9D8B030D-6E8A-4147-A177-3AD203B41FA5}">
                      <a16:colId xmlns:a16="http://schemas.microsoft.com/office/drawing/2014/main" val="3296884724"/>
                    </a:ext>
                  </a:extLst>
                </a:gridCol>
                <a:gridCol w="573221">
                  <a:extLst>
                    <a:ext uri="{9D8B030D-6E8A-4147-A177-3AD203B41FA5}">
                      <a16:colId xmlns:a16="http://schemas.microsoft.com/office/drawing/2014/main" val="552909250"/>
                    </a:ext>
                  </a:extLst>
                </a:gridCol>
              </a:tblGrid>
              <a:tr h="370840">
                <a:tc gridSpan="2">
                  <a:txBody>
                    <a:bodyPr/>
                    <a:lstStyle/>
                    <a:p>
                      <a:pPr algn="ctr"/>
                      <a:r>
                        <a:rPr lang="en-US" sz="1600" b="0" dirty="0">
                          <a:solidFill>
                            <a:schemeClr val="tx1">
                              <a:lumMod val="50000"/>
                            </a:schemeClr>
                          </a:solidFill>
                        </a:rPr>
                        <a:t>PKEY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gridSpan="2">
                  <a:txBody>
                    <a:bodyPr/>
                    <a:lstStyle/>
                    <a:p>
                      <a:pPr algn="ctr"/>
                      <a:r>
                        <a:rPr lang="en-US" sz="1600" dirty="0">
                          <a:solidFill>
                            <a:schemeClr val="tx1">
                              <a:lumMod val="50000"/>
                            </a:schemeClr>
                          </a:solidFill>
                        </a:rPr>
                        <a:t> </a:t>
                      </a:r>
                      <a:r>
                        <a:rPr lang="en-US" sz="1600" b="0" dirty="0">
                          <a:solidFill>
                            <a:schemeClr val="tx1">
                              <a:lumMod val="50000"/>
                            </a:schemeClr>
                          </a:solidFill>
                        </a:rPr>
                        <a:t>PKEY 1</a:t>
                      </a:r>
                      <a:endParaRPr lang="en-US" sz="1600" dirty="0">
                        <a:solidFill>
                          <a:schemeClr val="tx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gridSpan="2">
                  <a:txBody>
                    <a:bodyPr/>
                    <a:lstStyle/>
                    <a:p>
                      <a:pPr algn="ctr"/>
                      <a:r>
                        <a:rPr lang="en-US" sz="1600" b="0" dirty="0">
                          <a:solidFill>
                            <a:schemeClr val="tx1">
                              <a:lumMod val="50000"/>
                            </a:schemeClr>
                          </a:solidFill>
                        </a:rPr>
                        <a:t>PKEY 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3322234817"/>
                  </a:ext>
                </a:extLst>
              </a:tr>
              <a:tr h="370840">
                <a:tc>
                  <a:txBody>
                    <a:bodyPr/>
                    <a:lstStyle/>
                    <a:p>
                      <a:pPr algn="ctr"/>
                      <a:r>
                        <a:rPr lang="en-US" sz="1600" b="0" dirty="0">
                          <a:solidFill>
                            <a:schemeClr val="tx1">
                              <a:lumMod val="50000"/>
                            </a:schemeClr>
                          </a:solidFill>
                        </a:rPr>
                        <a:t>WD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WD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WD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70972778"/>
                  </a:ext>
                </a:extLst>
              </a:tr>
              <a:tr h="370840">
                <a:tc>
                  <a:txBody>
                    <a:bodyPr/>
                    <a:lstStyle/>
                    <a:p>
                      <a:pPr algn="ctr"/>
                      <a:r>
                        <a:rPr lang="en-US" sz="1600" dirty="0">
                          <a:solidFill>
                            <a:schemeClr val="tx1">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7568315"/>
                  </a:ext>
                </a:extLst>
              </a:tr>
            </a:tbl>
          </a:graphicData>
        </a:graphic>
      </p:graphicFrame>
      <p:sp>
        <p:nvSpPr>
          <p:cNvPr id="20" name="TextBox 19">
            <a:extLst>
              <a:ext uri="{FF2B5EF4-FFF2-40B4-BE49-F238E27FC236}">
                <a16:creationId xmlns:a16="http://schemas.microsoft.com/office/drawing/2014/main" id="{0A3F7475-9FF8-41BB-9AD2-69DB529E9938}"/>
              </a:ext>
            </a:extLst>
          </p:cNvPr>
          <p:cNvSpPr txBox="1"/>
          <p:nvPr/>
        </p:nvSpPr>
        <p:spPr>
          <a:xfrm>
            <a:off x="590288" y="4510906"/>
            <a:ext cx="2505378" cy="369332"/>
          </a:xfrm>
          <a:prstGeom prst="rect">
            <a:avLst/>
          </a:prstGeom>
          <a:noFill/>
        </p:spPr>
        <p:txBody>
          <a:bodyPr wrap="square">
            <a:spAutoFit/>
          </a:bodyPr>
          <a:lstStyle/>
          <a:p>
            <a:r>
              <a:rPr lang="en-US" b="1" dirty="0"/>
              <a:t>PKRU Register</a:t>
            </a:r>
          </a:p>
        </p:txBody>
      </p:sp>
    </p:spTree>
    <p:extLst>
      <p:ext uri="{BB962C8B-B14F-4D97-AF65-F5344CB8AC3E}">
        <p14:creationId xmlns:p14="http://schemas.microsoft.com/office/powerpoint/2010/main" val="2976484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a:xfrm>
            <a:off x="576000" y="6210000"/>
            <a:ext cx="648000" cy="648000"/>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r>
              <a:rPr kumimoji="0" lang="de-DE" b="0" i="0" u="none" strike="noStrike" kern="1200" cap="none" spc="0" normalizeH="0" baseline="0" noProof="0" dirty="0">
                <a:ln>
                  <a:noFill/>
                </a:ln>
                <a:effectLst/>
                <a:uLnTx/>
                <a:uFillTx/>
              </a:rPr>
              <a:t>7</a:t>
            </a:r>
          </a:p>
        </p:txBody>
      </p:sp>
      <p:sp>
        <p:nvSpPr>
          <p:cNvPr id="3" name="Content Placeholder 2">
            <a:extLst>
              <a:ext uri="{FF2B5EF4-FFF2-40B4-BE49-F238E27FC236}">
                <a16:creationId xmlns:a16="http://schemas.microsoft.com/office/drawing/2014/main" id="{C512D0AF-AB78-4EAD-8D29-FEFB006603D6}"/>
              </a:ext>
            </a:extLst>
          </p:cNvPr>
          <p:cNvSpPr>
            <a:spLocks noGrp="1"/>
          </p:cNvSpPr>
          <p:nvPr>
            <p:ph idx="1"/>
          </p:nvPr>
        </p:nvSpPr>
        <p:spPr>
          <a:xfrm>
            <a:off x="576000" y="1470256"/>
            <a:ext cx="4453199" cy="4464000"/>
          </a:xfrm>
        </p:spPr>
        <p:txBody>
          <a:bodyPr vert="horz" lIns="91440" tIns="45720" rIns="91440" bIns="45720" rtlCol="0">
            <a:normAutofit/>
          </a:bodyPr>
          <a:lstStyle/>
          <a:p>
            <a:pPr>
              <a:lnSpc>
                <a:spcPct val="90000"/>
              </a:lnSpc>
            </a:pPr>
            <a:r>
              <a:rPr lang="en-US" sz="1600" dirty="0"/>
              <a:t>Available on recent Intel and AMD server and desktop CPUs</a:t>
            </a:r>
          </a:p>
          <a:p>
            <a:pPr>
              <a:lnSpc>
                <a:spcPct val="90000"/>
              </a:lnSpc>
            </a:pPr>
            <a:r>
              <a:rPr lang="en-US" sz="1600" dirty="0"/>
              <a:t>Tag memory pages with one of 16 available protection keys (</a:t>
            </a:r>
            <a:r>
              <a:rPr lang="en-US" sz="1600" b="1" dirty="0"/>
              <a:t>PKEYS</a:t>
            </a:r>
            <a:r>
              <a:rPr lang="en-US" sz="1600" dirty="0"/>
              <a:t>)</a:t>
            </a:r>
          </a:p>
          <a:p>
            <a:pPr>
              <a:lnSpc>
                <a:spcPct val="90000"/>
              </a:lnSpc>
            </a:pPr>
            <a:r>
              <a:rPr lang="en-US" sz="1600" dirty="0"/>
              <a:t>New </a:t>
            </a:r>
            <a:r>
              <a:rPr lang="en-US" sz="1600" b="1" dirty="0"/>
              <a:t>unprivileged</a:t>
            </a:r>
            <a:r>
              <a:rPr lang="en-US" sz="1600" dirty="0"/>
              <a:t> 32-bit register (</a:t>
            </a:r>
            <a:r>
              <a:rPr lang="en-US" sz="1600" b="1" dirty="0"/>
              <a:t>PKRU</a:t>
            </a:r>
            <a:r>
              <a:rPr lang="en-US" sz="1600" dirty="0"/>
              <a:t>)</a:t>
            </a:r>
          </a:p>
          <a:p>
            <a:pPr>
              <a:lnSpc>
                <a:spcPct val="90000"/>
              </a:lnSpc>
            </a:pPr>
            <a:r>
              <a:rPr lang="en-US" sz="1600" dirty="0"/>
              <a:t>Accessed with new instructions: </a:t>
            </a:r>
            <a:r>
              <a:rPr lang="en-US" sz="1600" b="1" dirty="0" err="1"/>
              <a:t>wrpkru</a:t>
            </a:r>
            <a:r>
              <a:rPr lang="en-US" sz="1600" dirty="0"/>
              <a:t>, </a:t>
            </a:r>
            <a:r>
              <a:rPr lang="en-US" sz="1600" b="1" dirty="0" err="1"/>
              <a:t>rdpkru</a:t>
            </a:r>
            <a:endParaRPr lang="en-US" sz="1600" b="1" dirty="0"/>
          </a:p>
          <a:p>
            <a:pPr>
              <a:lnSpc>
                <a:spcPct val="90000"/>
              </a:lnSpc>
            </a:pPr>
            <a:r>
              <a:rPr lang="en-US" sz="1600" dirty="0"/>
              <a:t>Accessed with </a:t>
            </a:r>
            <a:r>
              <a:rPr lang="en-US" sz="1600" b="1" dirty="0" err="1"/>
              <a:t>xrstor</a:t>
            </a:r>
            <a:r>
              <a:rPr lang="en-US" sz="1600" dirty="0"/>
              <a:t> (if bit 9 of </a:t>
            </a:r>
            <a:r>
              <a:rPr lang="en-US" sz="1600" b="1" dirty="0" err="1"/>
              <a:t>eax</a:t>
            </a:r>
            <a:r>
              <a:rPr lang="en-US" sz="1600" dirty="0"/>
              <a:t> register is set)</a:t>
            </a:r>
          </a:p>
          <a:p>
            <a:pPr>
              <a:lnSpc>
                <a:spcPct val="90000"/>
              </a:lnSpc>
            </a:pPr>
            <a:endParaRPr lang="en-US" sz="1600" dirty="0"/>
          </a:p>
          <a:p>
            <a:pPr>
              <a:lnSpc>
                <a:spcPct val="90000"/>
              </a:lnSpc>
            </a:pPr>
            <a:endParaRPr lang="en-US" sz="1900" dirty="0"/>
          </a:p>
        </p:txBody>
      </p:sp>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207036"/>
            <a:ext cx="11041200" cy="1152000"/>
          </a:xfrm>
        </p:spPr>
        <p:txBody>
          <a:bodyPr anchor="ctr">
            <a:normAutofit/>
          </a:bodyPr>
          <a:lstStyle/>
          <a:p>
            <a:r>
              <a:rPr lang="en-US" dirty="0"/>
              <a:t>Memory Protection Keys for </a:t>
            </a:r>
            <a:r>
              <a:rPr lang="en-US" dirty="0" err="1"/>
              <a:t>Userspace</a:t>
            </a:r>
            <a:r>
              <a:rPr lang="en-US" dirty="0"/>
              <a:t> (PKU)</a:t>
            </a:r>
          </a:p>
        </p:txBody>
      </p:sp>
      <p:pic>
        <p:nvPicPr>
          <p:cNvPr id="8" name="Picture 7" descr="Diagram&#10;&#10;Description automatically generated">
            <a:extLst>
              <a:ext uri="{FF2B5EF4-FFF2-40B4-BE49-F238E27FC236}">
                <a16:creationId xmlns:a16="http://schemas.microsoft.com/office/drawing/2014/main" id="{0F3486C1-1137-4C51-9FD9-F79FAC7685CE}"/>
              </a:ext>
            </a:extLst>
          </p:cNvPr>
          <p:cNvPicPr>
            <a:picLocks noChangeAspect="1"/>
          </p:cNvPicPr>
          <p:nvPr/>
        </p:nvPicPr>
        <p:blipFill>
          <a:blip r:embed="rId3"/>
          <a:stretch>
            <a:fillRect/>
          </a:stretch>
        </p:blipFill>
        <p:spPr>
          <a:xfrm>
            <a:off x="5700638" y="1366896"/>
            <a:ext cx="6187950" cy="3614739"/>
          </a:xfrm>
          <a:prstGeom prst="rect">
            <a:avLst/>
          </a:prstGeom>
        </p:spPr>
      </p:pic>
      <p:sp>
        <p:nvSpPr>
          <p:cNvPr id="9" name="Rectangle 8">
            <a:extLst>
              <a:ext uri="{FF2B5EF4-FFF2-40B4-BE49-F238E27FC236}">
                <a16:creationId xmlns:a16="http://schemas.microsoft.com/office/drawing/2014/main" id="{B9D79EC1-3E7E-4FDD-8798-467CCD1A67F7}"/>
              </a:ext>
            </a:extLst>
          </p:cNvPr>
          <p:cNvSpPr/>
          <p:nvPr/>
        </p:nvSpPr>
        <p:spPr>
          <a:xfrm>
            <a:off x="5362577" y="1241654"/>
            <a:ext cx="2000250" cy="2787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aphicFrame>
        <p:nvGraphicFramePr>
          <p:cNvPr id="18" name="Table 9">
            <a:extLst>
              <a:ext uri="{FF2B5EF4-FFF2-40B4-BE49-F238E27FC236}">
                <a16:creationId xmlns:a16="http://schemas.microsoft.com/office/drawing/2014/main" id="{6E8C8B0D-2E33-4C5B-A187-8A3811496D79}"/>
              </a:ext>
            </a:extLst>
          </p:cNvPr>
          <p:cNvGraphicFramePr>
            <a:graphicFrameLocks/>
          </p:cNvGraphicFramePr>
          <p:nvPr/>
        </p:nvGraphicFramePr>
        <p:xfrm>
          <a:off x="678214" y="4955950"/>
          <a:ext cx="6692540" cy="1112520"/>
        </p:xfrm>
        <a:graphic>
          <a:graphicData uri="http://schemas.openxmlformats.org/drawingml/2006/table">
            <a:tbl>
              <a:tblPr firstRow="1" bandRow="1">
                <a:tableStyleId>{5C22544A-7EE6-4342-B048-85BDC9FD1C3A}</a:tableStyleId>
              </a:tblPr>
              <a:tblGrid>
                <a:gridCol w="2106773">
                  <a:extLst>
                    <a:ext uri="{9D8B030D-6E8A-4147-A177-3AD203B41FA5}">
                      <a16:colId xmlns:a16="http://schemas.microsoft.com/office/drawing/2014/main" val="3856565947"/>
                    </a:ext>
                  </a:extLst>
                </a:gridCol>
                <a:gridCol w="573221">
                  <a:extLst>
                    <a:ext uri="{9D8B030D-6E8A-4147-A177-3AD203B41FA5}">
                      <a16:colId xmlns:a16="http://schemas.microsoft.com/office/drawing/2014/main" val="1246885933"/>
                    </a:ext>
                  </a:extLst>
                </a:gridCol>
                <a:gridCol w="573221">
                  <a:extLst>
                    <a:ext uri="{9D8B030D-6E8A-4147-A177-3AD203B41FA5}">
                      <a16:colId xmlns:a16="http://schemas.microsoft.com/office/drawing/2014/main" val="821434794"/>
                    </a:ext>
                  </a:extLst>
                </a:gridCol>
                <a:gridCol w="466529">
                  <a:extLst>
                    <a:ext uri="{9D8B030D-6E8A-4147-A177-3AD203B41FA5}">
                      <a16:colId xmlns:a16="http://schemas.microsoft.com/office/drawing/2014/main" val="2417699279"/>
                    </a:ext>
                  </a:extLst>
                </a:gridCol>
                <a:gridCol w="1253133">
                  <a:extLst>
                    <a:ext uri="{9D8B030D-6E8A-4147-A177-3AD203B41FA5}">
                      <a16:colId xmlns:a16="http://schemas.microsoft.com/office/drawing/2014/main" val="3763864914"/>
                    </a:ext>
                  </a:extLst>
                </a:gridCol>
                <a:gridCol w="573221">
                  <a:extLst>
                    <a:ext uri="{9D8B030D-6E8A-4147-A177-3AD203B41FA5}">
                      <a16:colId xmlns:a16="http://schemas.microsoft.com/office/drawing/2014/main" val="192338155"/>
                    </a:ext>
                  </a:extLst>
                </a:gridCol>
                <a:gridCol w="573221">
                  <a:extLst>
                    <a:ext uri="{9D8B030D-6E8A-4147-A177-3AD203B41FA5}">
                      <a16:colId xmlns:a16="http://schemas.microsoft.com/office/drawing/2014/main" val="3511316445"/>
                    </a:ext>
                  </a:extLst>
                </a:gridCol>
                <a:gridCol w="573221">
                  <a:extLst>
                    <a:ext uri="{9D8B030D-6E8A-4147-A177-3AD203B41FA5}">
                      <a16:colId xmlns:a16="http://schemas.microsoft.com/office/drawing/2014/main" val="2816079200"/>
                    </a:ext>
                  </a:extLst>
                </a:gridCol>
              </a:tblGrid>
              <a:tr h="370840">
                <a:tc>
                  <a:txBody>
                    <a:bodyPr/>
                    <a:lstStyle/>
                    <a:p>
                      <a:r>
                        <a:rPr lang="en-US" sz="1600" b="0" dirty="0">
                          <a:solidFill>
                            <a:schemeClr val="tx1">
                              <a:lumMod val="50000"/>
                            </a:schemeClr>
                          </a:solidFill>
                        </a:rPr>
                        <a:t>Protection Key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gridSpan="2">
                  <a:txBody>
                    <a:bodyPr/>
                    <a:lstStyle/>
                    <a:p>
                      <a:pPr algn="ctr"/>
                      <a:r>
                        <a:rPr lang="en-US" sz="1600" b="0" dirty="0">
                          <a:solidFill>
                            <a:schemeClr val="tx1">
                              <a:lumMod val="50000"/>
                            </a:schemeClr>
                          </a:solidFill>
                        </a:rPr>
                        <a:t>PKEY 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a:txBody>
                    <a:bodyPr/>
                    <a:lstStyle/>
                    <a:p>
                      <a:pPr algn="ctr"/>
                      <a:endParaRPr lang="en-US" sz="1600" b="0" dirty="0">
                        <a:solidFill>
                          <a:schemeClr val="tx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US" sz="1600" b="0" dirty="0">
                          <a:solidFill>
                            <a:schemeClr val="tx1">
                              <a:lumMod val="50000"/>
                            </a:schemeClr>
                          </a:solidFill>
                        </a:rPr>
                        <a:t>PKEY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gridSpan="2">
                  <a:txBody>
                    <a:bodyPr/>
                    <a:lstStyle/>
                    <a:p>
                      <a:pPr algn="ctr"/>
                      <a:r>
                        <a:rPr lang="en-US" sz="1600" dirty="0">
                          <a:solidFill>
                            <a:schemeClr val="tx1">
                              <a:lumMod val="50000"/>
                            </a:schemeClr>
                          </a:solidFill>
                        </a:rPr>
                        <a:t> </a:t>
                      </a:r>
                      <a:r>
                        <a:rPr lang="en-US" sz="1600" b="0" dirty="0">
                          <a:solidFill>
                            <a:schemeClr val="tx1">
                              <a:lumMod val="50000"/>
                            </a:schemeClr>
                          </a:solidFill>
                        </a:rPr>
                        <a:t>PKEY 1</a:t>
                      </a:r>
                      <a:endParaRPr lang="en-US" sz="1600" dirty="0">
                        <a:solidFill>
                          <a:schemeClr val="tx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3322234817"/>
                  </a:ext>
                </a:extLst>
              </a:tr>
              <a:tr h="370840">
                <a:tc>
                  <a:txBody>
                    <a:bodyPr/>
                    <a:lstStyle/>
                    <a:p>
                      <a:r>
                        <a:rPr lang="en-US" sz="1600" b="0" dirty="0">
                          <a:solidFill>
                            <a:schemeClr val="tx1">
                              <a:lumMod val="50000"/>
                            </a:schemeClr>
                          </a:solidFill>
                        </a:rPr>
                        <a:t>Access/Write Disable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600" dirty="0">
                          <a:solidFill>
                            <a:schemeClr val="tx1">
                              <a:lumMod val="50000"/>
                            </a:schemeClr>
                          </a:solidFill>
                        </a:rPr>
                        <a:t>WD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tabLst>
                          <a:tab pos="741363" algn="l"/>
                        </a:tabLst>
                      </a:pPr>
                      <a:r>
                        <a:rPr lang="en-US" sz="1800" b="1" dirty="0">
                          <a:solidFill>
                            <a:schemeClr val="tx1">
                              <a:lumMod val="50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0" dirty="0">
                          <a:solidFill>
                            <a:schemeClr val="tx1">
                              <a:lumMod val="50000"/>
                            </a:schemeClr>
                          </a:solidFill>
                        </a:rPr>
                        <a:t>WD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WD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70972778"/>
                  </a:ext>
                </a:extLst>
              </a:tr>
              <a:tr h="370840">
                <a:tc>
                  <a:txBody>
                    <a:bodyPr/>
                    <a:lstStyle/>
                    <a:p>
                      <a:r>
                        <a:rPr lang="en-US" sz="1600" dirty="0">
                          <a:solidFill>
                            <a:schemeClr val="tx1">
                              <a:lumMod val="50000"/>
                            </a:schemeClr>
                          </a:solidFill>
                        </a:rPr>
                        <a:t>Bits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600" dirty="0">
                          <a:solidFill>
                            <a:schemeClr val="tx1">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solidFill>
                          <a:schemeClr val="tx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7568315"/>
                  </a:ext>
                </a:extLst>
              </a:tr>
            </a:tbl>
          </a:graphicData>
        </a:graphic>
      </p:graphicFrame>
      <p:graphicFrame>
        <p:nvGraphicFramePr>
          <p:cNvPr id="19" name="Table 9">
            <a:extLst>
              <a:ext uri="{FF2B5EF4-FFF2-40B4-BE49-F238E27FC236}">
                <a16:creationId xmlns:a16="http://schemas.microsoft.com/office/drawing/2014/main" id="{37DD3408-0325-4C61-B73A-1EA321261C52}"/>
              </a:ext>
            </a:extLst>
          </p:cNvPr>
          <p:cNvGraphicFramePr>
            <a:graphicFrameLocks/>
          </p:cNvGraphicFramePr>
          <p:nvPr/>
        </p:nvGraphicFramePr>
        <p:xfrm>
          <a:off x="4394999" y="4956217"/>
          <a:ext cx="3439326" cy="1112520"/>
        </p:xfrm>
        <a:graphic>
          <a:graphicData uri="http://schemas.openxmlformats.org/drawingml/2006/table">
            <a:tbl>
              <a:tblPr firstRow="1" bandRow="1">
                <a:tableStyleId>{5C22544A-7EE6-4342-B048-85BDC9FD1C3A}</a:tableStyleId>
              </a:tblPr>
              <a:tblGrid>
                <a:gridCol w="573221">
                  <a:extLst>
                    <a:ext uri="{9D8B030D-6E8A-4147-A177-3AD203B41FA5}">
                      <a16:colId xmlns:a16="http://schemas.microsoft.com/office/drawing/2014/main" val="3763864914"/>
                    </a:ext>
                  </a:extLst>
                </a:gridCol>
                <a:gridCol w="573221">
                  <a:extLst>
                    <a:ext uri="{9D8B030D-6E8A-4147-A177-3AD203B41FA5}">
                      <a16:colId xmlns:a16="http://schemas.microsoft.com/office/drawing/2014/main" val="192338155"/>
                    </a:ext>
                  </a:extLst>
                </a:gridCol>
                <a:gridCol w="573221">
                  <a:extLst>
                    <a:ext uri="{9D8B030D-6E8A-4147-A177-3AD203B41FA5}">
                      <a16:colId xmlns:a16="http://schemas.microsoft.com/office/drawing/2014/main" val="3511316445"/>
                    </a:ext>
                  </a:extLst>
                </a:gridCol>
                <a:gridCol w="573221">
                  <a:extLst>
                    <a:ext uri="{9D8B030D-6E8A-4147-A177-3AD203B41FA5}">
                      <a16:colId xmlns:a16="http://schemas.microsoft.com/office/drawing/2014/main" val="2816079200"/>
                    </a:ext>
                  </a:extLst>
                </a:gridCol>
                <a:gridCol w="573221">
                  <a:extLst>
                    <a:ext uri="{9D8B030D-6E8A-4147-A177-3AD203B41FA5}">
                      <a16:colId xmlns:a16="http://schemas.microsoft.com/office/drawing/2014/main" val="3296884724"/>
                    </a:ext>
                  </a:extLst>
                </a:gridCol>
                <a:gridCol w="573221">
                  <a:extLst>
                    <a:ext uri="{9D8B030D-6E8A-4147-A177-3AD203B41FA5}">
                      <a16:colId xmlns:a16="http://schemas.microsoft.com/office/drawing/2014/main" val="552909250"/>
                    </a:ext>
                  </a:extLst>
                </a:gridCol>
              </a:tblGrid>
              <a:tr h="370840">
                <a:tc gridSpan="2">
                  <a:txBody>
                    <a:bodyPr/>
                    <a:lstStyle/>
                    <a:p>
                      <a:pPr algn="ctr"/>
                      <a:r>
                        <a:rPr lang="en-US" sz="1600" b="0" dirty="0">
                          <a:solidFill>
                            <a:schemeClr val="tx1">
                              <a:lumMod val="50000"/>
                            </a:schemeClr>
                          </a:solidFill>
                        </a:rPr>
                        <a:t>PKEY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gridSpan="2">
                  <a:txBody>
                    <a:bodyPr/>
                    <a:lstStyle/>
                    <a:p>
                      <a:pPr algn="ctr"/>
                      <a:r>
                        <a:rPr lang="en-US" sz="1600" dirty="0">
                          <a:solidFill>
                            <a:schemeClr val="tx1">
                              <a:lumMod val="50000"/>
                            </a:schemeClr>
                          </a:solidFill>
                        </a:rPr>
                        <a:t> </a:t>
                      </a:r>
                      <a:r>
                        <a:rPr lang="en-US" sz="1600" b="0" dirty="0">
                          <a:solidFill>
                            <a:schemeClr val="tx1">
                              <a:lumMod val="50000"/>
                            </a:schemeClr>
                          </a:solidFill>
                        </a:rPr>
                        <a:t>PKEY 1</a:t>
                      </a:r>
                      <a:endParaRPr lang="en-US" sz="1600" dirty="0">
                        <a:solidFill>
                          <a:schemeClr val="tx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gridSpan="2">
                  <a:txBody>
                    <a:bodyPr/>
                    <a:lstStyle/>
                    <a:p>
                      <a:pPr algn="ctr"/>
                      <a:r>
                        <a:rPr lang="en-US" sz="1600" b="0" dirty="0">
                          <a:solidFill>
                            <a:schemeClr val="tx1">
                              <a:lumMod val="50000"/>
                            </a:schemeClr>
                          </a:solidFill>
                        </a:rPr>
                        <a:t>PKEY 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3322234817"/>
                  </a:ext>
                </a:extLst>
              </a:tr>
              <a:tr h="370840">
                <a:tc>
                  <a:txBody>
                    <a:bodyPr/>
                    <a:lstStyle/>
                    <a:p>
                      <a:pPr algn="ctr"/>
                      <a:r>
                        <a:rPr lang="en-US" sz="1600" b="0" dirty="0">
                          <a:solidFill>
                            <a:schemeClr val="tx1">
                              <a:lumMod val="50000"/>
                            </a:schemeClr>
                          </a:solidFill>
                        </a:rPr>
                        <a:t>WD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WD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WD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70972778"/>
                  </a:ext>
                </a:extLst>
              </a:tr>
              <a:tr h="370840">
                <a:tc>
                  <a:txBody>
                    <a:bodyPr/>
                    <a:lstStyle/>
                    <a:p>
                      <a:pPr algn="ctr"/>
                      <a:r>
                        <a:rPr lang="en-US" sz="1600" dirty="0">
                          <a:solidFill>
                            <a:schemeClr val="tx1">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7568315"/>
                  </a:ext>
                </a:extLst>
              </a:tr>
            </a:tbl>
          </a:graphicData>
        </a:graphic>
      </p:graphicFrame>
      <p:sp>
        <p:nvSpPr>
          <p:cNvPr id="20" name="TextBox 19">
            <a:extLst>
              <a:ext uri="{FF2B5EF4-FFF2-40B4-BE49-F238E27FC236}">
                <a16:creationId xmlns:a16="http://schemas.microsoft.com/office/drawing/2014/main" id="{0A3F7475-9FF8-41BB-9AD2-69DB529E9938}"/>
              </a:ext>
            </a:extLst>
          </p:cNvPr>
          <p:cNvSpPr txBox="1"/>
          <p:nvPr/>
        </p:nvSpPr>
        <p:spPr>
          <a:xfrm>
            <a:off x="590288" y="4510906"/>
            <a:ext cx="2505378" cy="369332"/>
          </a:xfrm>
          <a:prstGeom prst="rect">
            <a:avLst/>
          </a:prstGeom>
          <a:noFill/>
        </p:spPr>
        <p:txBody>
          <a:bodyPr wrap="square">
            <a:spAutoFit/>
          </a:bodyPr>
          <a:lstStyle/>
          <a:p>
            <a:r>
              <a:rPr lang="en-US" b="1" dirty="0"/>
              <a:t>PKRU Register</a:t>
            </a:r>
          </a:p>
        </p:txBody>
      </p:sp>
    </p:spTree>
    <p:extLst>
      <p:ext uri="{BB962C8B-B14F-4D97-AF65-F5344CB8AC3E}">
        <p14:creationId xmlns:p14="http://schemas.microsoft.com/office/powerpoint/2010/main" val="771233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a:xfrm>
            <a:off x="576000" y="6210000"/>
            <a:ext cx="648000" cy="648000"/>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r>
              <a:rPr kumimoji="0" lang="de-DE" b="0" i="0" u="none" strike="noStrike" kern="1200" cap="none" spc="0" normalizeH="0" baseline="0" noProof="0" dirty="0">
                <a:ln>
                  <a:noFill/>
                </a:ln>
                <a:effectLst/>
                <a:uLnTx/>
                <a:uFillTx/>
              </a:rPr>
              <a:t>7</a:t>
            </a:r>
          </a:p>
        </p:txBody>
      </p:sp>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207036"/>
            <a:ext cx="11041200" cy="1152000"/>
          </a:xfrm>
        </p:spPr>
        <p:txBody>
          <a:bodyPr anchor="ctr">
            <a:normAutofit/>
          </a:bodyPr>
          <a:lstStyle/>
          <a:p>
            <a:r>
              <a:rPr lang="en-US" dirty="0"/>
              <a:t>Memory Protection Keys for </a:t>
            </a:r>
            <a:r>
              <a:rPr lang="en-US" dirty="0" err="1"/>
              <a:t>Userspace</a:t>
            </a:r>
            <a:r>
              <a:rPr lang="en-US" dirty="0"/>
              <a:t> (PKU)</a:t>
            </a:r>
          </a:p>
        </p:txBody>
      </p:sp>
      <p:pic>
        <p:nvPicPr>
          <p:cNvPr id="8" name="Picture 7" descr="Diagram&#10;&#10;Description automatically generated">
            <a:extLst>
              <a:ext uri="{FF2B5EF4-FFF2-40B4-BE49-F238E27FC236}">
                <a16:creationId xmlns:a16="http://schemas.microsoft.com/office/drawing/2014/main" id="{0F3486C1-1137-4C51-9FD9-F79FAC7685CE}"/>
              </a:ext>
            </a:extLst>
          </p:cNvPr>
          <p:cNvPicPr>
            <a:picLocks noChangeAspect="1"/>
          </p:cNvPicPr>
          <p:nvPr/>
        </p:nvPicPr>
        <p:blipFill>
          <a:blip r:embed="rId3"/>
          <a:stretch>
            <a:fillRect/>
          </a:stretch>
        </p:blipFill>
        <p:spPr>
          <a:xfrm>
            <a:off x="5700638" y="1366896"/>
            <a:ext cx="6187950" cy="3614739"/>
          </a:xfrm>
          <a:prstGeom prst="rect">
            <a:avLst/>
          </a:prstGeom>
        </p:spPr>
      </p:pic>
      <p:sp>
        <p:nvSpPr>
          <p:cNvPr id="9" name="Rectangle 8">
            <a:extLst>
              <a:ext uri="{FF2B5EF4-FFF2-40B4-BE49-F238E27FC236}">
                <a16:creationId xmlns:a16="http://schemas.microsoft.com/office/drawing/2014/main" id="{B9D79EC1-3E7E-4FDD-8798-467CCD1A67F7}"/>
              </a:ext>
            </a:extLst>
          </p:cNvPr>
          <p:cNvSpPr/>
          <p:nvPr/>
        </p:nvSpPr>
        <p:spPr>
          <a:xfrm>
            <a:off x="5362577" y="1241654"/>
            <a:ext cx="2000250" cy="2787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aphicFrame>
        <p:nvGraphicFramePr>
          <p:cNvPr id="18" name="Table 9">
            <a:extLst>
              <a:ext uri="{FF2B5EF4-FFF2-40B4-BE49-F238E27FC236}">
                <a16:creationId xmlns:a16="http://schemas.microsoft.com/office/drawing/2014/main" id="{6E8C8B0D-2E33-4C5B-A187-8A3811496D79}"/>
              </a:ext>
            </a:extLst>
          </p:cNvPr>
          <p:cNvGraphicFramePr>
            <a:graphicFrameLocks/>
          </p:cNvGraphicFramePr>
          <p:nvPr/>
        </p:nvGraphicFramePr>
        <p:xfrm>
          <a:off x="678214" y="4955950"/>
          <a:ext cx="6692540" cy="1112520"/>
        </p:xfrm>
        <a:graphic>
          <a:graphicData uri="http://schemas.openxmlformats.org/drawingml/2006/table">
            <a:tbl>
              <a:tblPr firstRow="1" bandRow="1">
                <a:tableStyleId>{5C22544A-7EE6-4342-B048-85BDC9FD1C3A}</a:tableStyleId>
              </a:tblPr>
              <a:tblGrid>
                <a:gridCol w="2106773">
                  <a:extLst>
                    <a:ext uri="{9D8B030D-6E8A-4147-A177-3AD203B41FA5}">
                      <a16:colId xmlns:a16="http://schemas.microsoft.com/office/drawing/2014/main" val="3856565947"/>
                    </a:ext>
                  </a:extLst>
                </a:gridCol>
                <a:gridCol w="573221">
                  <a:extLst>
                    <a:ext uri="{9D8B030D-6E8A-4147-A177-3AD203B41FA5}">
                      <a16:colId xmlns:a16="http://schemas.microsoft.com/office/drawing/2014/main" val="1246885933"/>
                    </a:ext>
                  </a:extLst>
                </a:gridCol>
                <a:gridCol w="573221">
                  <a:extLst>
                    <a:ext uri="{9D8B030D-6E8A-4147-A177-3AD203B41FA5}">
                      <a16:colId xmlns:a16="http://schemas.microsoft.com/office/drawing/2014/main" val="821434794"/>
                    </a:ext>
                  </a:extLst>
                </a:gridCol>
                <a:gridCol w="466529">
                  <a:extLst>
                    <a:ext uri="{9D8B030D-6E8A-4147-A177-3AD203B41FA5}">
                      <a16:colId xmlns:a16="http://schemas.microsoft.com/office/drawing/2014/main" val="2417699279"/>
                    </a:ext>
                  </a:extLst>
                </a:gridCol>
                <a:gridCol w="1253133">
                  <a:extLst>
                    <a:ext uri="{9D8B030D-6E8A-4147-A177-3AD203B41FA5}">
                      <a16:colId xmlns:a16="http://schemas.microsoft.com/office/drawing/2014/main" val="3763864914"/>
                    </a:ext>
                  </a:extLst>
                </a:gridCol>
                <a:gridCol w="573221">
                  <a:extLst>
                    <a:ext uri="{9D8B030D-6E8A-4147-A177-3AD203B41FA5}">
                      <a16:colId xmlns:a16="http://schemas.microsoft.com/office/drawing/2014/main" val="192338155"/>
                    </a:ext>
                  </a:extLst>
                </a:gridCol>
                <a:gridCol w="573221">
                  <a:extLst>
                    <a:ext uri="{9D8B030D-6E8A-4147-A177-3AD203B41FA5}">
                      <a16:colId xmlns:a16="http://schemas.microsoft.com/office/drawing/2014/main" val="3511316445"/>
                    </a:ext>
                  </a:extLst>
                </a:gridCol>
                <a:gridCol w="573221">
                  <a:extLst>
                    <a:ext uri="{9D8B030D-6E8A-4147-A177-3AD203B41FA5}">
                      <a16:colId xmlns:a16="http://schemas.microsoft.com/office/drawing/2014/main" val="2816079200"/>
                    </a:ext>
                  </a:extLst>
                </a:gridCol>
              </a:tblGrid>
              <a:tr h="370840">
                <a:tc>
                  <a:txBody>
                    <a:bodyPr/>
                    <a:lstStyle/>
                    <a:p>
                      <a:r>
                        <a:rPr lang="en-US" sz="1600" b="0" dirty="0">
                          <a:solidFill>
                            <a:schemeClr val="tx1">
                              <a:lumMod val="50000"/>
                            </a:schemeClr>
                          </a:solidFill>
                        </a:rPr>
                        <a:t>Protection Key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gridSpan="2">
                  <a:txBody>
                    <a:bodyPr/>
                    <a:lstStyle/>
                    <a:p>
                      <a:pPr algn="ctr"/>
                      <a:r>
                        <a:rPr lang="en-US" sz="1600" b="0" dirty="0">
                          <a:solidFill>
                            <a:schemeClr val="tx1">
                              <a:lumMod val="50000"/>
                            </a:schemeClr>
                          </a:solidFill>
                        </a:rPr>
                        <a:t>PKEY 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a:txBody>
                    <a:bodyPr/>
                    <a:lstStyle/>
                    <a:p>
                      <a:pPr algn="ctr"/>
                      <a:endParaRPr lang="en-US" sz="1600" b="0" dirty="0">
                        <a:solidFill>
                          <a:schemeClr val="tx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US" sz="1600" b="0" dirty="0">
                          <a:solidFill>
                            <a:schemeClr val="tx1">
                              <a:lumMod val="50000"/>
                            </a:schemeClr>
                          </a:solidFill>
                        </a:rPr>
                        <a:t>PKEY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gridSpan="2">
                  <a:txBody>
                    <a:bodyPr/>
                    <a:lstStyle/>
                    <a:p>
                      <a:pPr algn="ctr"/>
                      <a:r>
                        <a:rPr lang="en-US" sz="1600" dirty="0">
                          <a:solidFill>
                            <a:schemeClr val="tx1">
                              <a:lumMod val="50000"/>
                            </a:schemeClr>
                          </a:solidFill>
                        </a:rPr>
                        <a:t> </a:t>
                      </a:r>
                      <a:r>
                        <a:rPr lang="en-US" sz="1600" b="0" dirty="0">
                          <a:solidFill>
                            <a:schemeClr val="tx1">
                              <a:lumMod val="50000"/>
                            </a:schemeClr>
                          </a:solidFill>
                        </a:rPr>
                        <a:t>PKEY 1</a:t>
                      </a:r>
                      <a:endParaRPr lang="en-US" sz="1600" dirty="0">
                        <a:solidFill>
                          <a:schemeClr val="tx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3322234817"/>
                  </a:ext>
                </a:extLst>
              </a:tr>
              <a:tr h="370840">
                <a:tc>
                  <a:txBody>
                    <a:bodyPr/>
                    <a:lstStyle/>
                    <a:p>
                      <a:r>
                        <a:rPr lang="en-US" sz="1600" b="0" dirty="0">
                          <a:solidFill>
                            <a:schemeClr val="tx1">
                              <a:lumMod val="50000"/>
                            </a:schemeClr>
                          </a:solidFill>
                        </a:rPr>
                        <a:t>Access/Write Disable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600" dirty="0">
                          <a:solidFill>
                            <a:schemeClr val="tx1">
                              <a:lumMod val="50000"/>
                            </a:schemeClr>
                          </a:solidFill>
                        </a:rPr>
                        <a:t>WD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tabLst>
                          <a:tab pos="741363" algn="l"/>
                        </a:tabLst>
                      </a:pPr>
                      <a:r>
                        <a:rPr lang="en-US" sz="1800" b="1" dirty="0">
                          <a:solidFill>
                            <a:schemeClr val="tx1">
                              <a:lumMod val="50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0" dirty="0">
                          <a:solidFill>
                            <a:schemeClr val="tx1">
                              <a:lumMod val="50000"/>
                            </a:schemeClr>
                          </a:solidFill>
                        </a:rPr>
                        <a:t>WD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WD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70972778"/>
                  </a:ext>
                </a:extLst>
              </a:tr>
              <a:tr h="370840">
                <a:tc>
                  <a:txBody>
                    <a:bodyPr/>
                    <a:lstStyle/>
                    <a:p>
                      <a:r>
                        <a:rPr lang="en-US" sz="1600" dirty="0">
                          <a:solidFill>
                            <a:schemeClr val="tx1">
                              <a:lumMod val="50000"/>
                            </a:schemeClr>
                          </a:solidFill>
                        </a:rPr>
                        <a:t>Bits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600" dirty="0">
                          <a:solidFill>
                            <a:schemeClr val="tx1">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solidFill>
                          <a:schemeClr val="tx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7568315"/>
                  </a:ext>
                </a:extLst>
              </a:tr>
            </a:tbl>
          </a:graphicData>
        </a:graphic>
      </p:graphicFrame>
      <p:graphicFrame>
        <p:nvGraphicFramePr>
          <p:cNvPr id="19" name="Table 9">
            <a:extLst>
              <a:ext uri="{FF2B5EF4-FFF2-40B4-BE49-F238E27FC236}">
                <a16:creationId xmlns:a16="http://schemas.microsoft.com/office/drawing/2014/main" id="{37DD3408-0325-4C61-B73A-1EA321261C52}"/>
              </a:ext>
            </a:extLst>
          </p:cNvPr>
          <p:cNvGraphicFramePr>
            <a:graphicFrameLocks/>
          </p:cNvGraphicFramePr>
          <p:nvPr>
            <p:extLst>
              <p:ext uri="{D42A27DB-BD31-4B8C-83A1-F6EECF244321}">
                <p14:modId xmlns:p14="http://schemas.microsoft.com/office/powerpoint/2010/main" val="2516962402"/>
              </p:ext>
            </p:extLst>
          </p:nvPr>
        </p:nvGraphicFramePr>
        <p:xfrm>
          <a:off x="4394999" y="4956217"/>
          <a:ext cx="3439326" cy="1112520"/>
        </p:xfrm>
        <a:graphic>
          <a:graphicData uri="http://schemas.openxmlformats.org/drawingml/2006/table">
            <a:tbl>
              <a:tblPr firstRow="1" bandRow="1">
                <a:tableStyleId>{5C22544A-7EE6-4342-B048-85BDC9FD1C3A}</a:tableStyleId>
              </a:tblPr>
              <a:tblGrid>
                <a:gridCol w="573221">
                  <a:extLst>
                    <a:ext uri="{9D8B030D-6E8A-4147-A177-3AD203B41FA5}">
                      <a16:colId xmlns:a16="http://schemas.microsoft.com/office/drawing/2014/main" val="3763864914"/>
                    </a:ext>
                  </a:extLst>
                </a:gridCol>
                <a:gridCol w="573221">
                  <a:extLst>
                    <a:ext uri="{9D8B030D-6E8A-4147-A177-3AD203B41FA5}">
                      <a16:colId xmlns:a16="http://schemas.microsoft.com/office/drawing/2014/main" val="192338155"/>
                    </a:ext>
                  </a:extLst>
                </a:gridCol>
                <a:gridCol w="573221">
                  <a:extLst>
                    <a:ext uri="{9D8B030D-6E8A-4147-A177-3AD203B41FA5}">
                      <a16:colId xmlns:a16="http://schemas.microsoft.com/office/drawing/2014/main" val="3511316445"/>
                    </a:ext>
                  </a:extLst>
                </a:gridCol>
                <a:gridCol w="573221">
                  <a:extLst>
                    <a:ext uri="{9D8B030D-6E8A-4147-A177-3AD203B41FA5}">
                      <a16:colId xmlns:a16="http://schemas.microsoft.com/office/drawing/2014/main" val="2816079200"/>
                    </a:ext>
                  </a:extLst>
                </a:gridCol>
                <a:gridCol w="573221">
                  <a:extLst>
                    <a:ext uri="{9D8B030D-6E8A-4147-A177-3AD203B41FA5}">
                      <a16:colId xmlns:a16="http://schemas.microsoft.com/office/drawing/2014/main" val="3296884724"/>
                    </a:ext>
                  </a:extLst>
                </a:gridCol>
                <a:gridCol w="573221">
                  <a:extLst>
                    <a:ext uri="{9D8B030D-6E8A-4147-A177-3AD203B41FA5}">
                      <a16:colId xmlns:a16="http://schemas.microsoft.com/office/drawing/2014/main" val="552909250"/>
                    </a:ext>
                  </a:extLst>
                </a:gridCol>
              </a:tblGrid>
              <a:tr h="370840">
                <a:tc gridSpan="2">
                  <a:txBody>
                    <a:bodyPr/>
                    <a:lstStyle/>
                    <a:p>
                      <a:pPr algn="ctr"/>
                      <a:r>
                        <a:rPr lang="en-US" sz="1600" b="0" dirty="0">
                          <a:solidFill>
                            <a:srgbClr val="FF0000"/>
                          </a:solidFill>
                        </a:rPr>
                        <a:t>PKEY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gridSpan="2">
                  <a:txBody>
                    <a:bodyPr/>
                    <a:lstStyle/>
                    <a:p>
                      <a:pPr algn="ctr"/>
                      <a:r>
                        <a:rPr lang="en-US" sz="1600" dirty="0">
                          <a:solidFill>
                            <a:schemeClr val="tx1">
                              <a:lumMod val="50000"/>
                            </a:schemeClr>
                          </a:solidFill>
                        </a:rPr>
                        <a:t> </a:t>
                      </a:r>
                      <a:r>
                        <a:rPr lang="en-US" sz="1600" b="0" dirty="0">
                          <a:solidFill>
                            <a:schemeClr val="tx1">
                              <a:lumMod val="50000"/>
                            </a:schemeClr>
                          </a:solidFill>
                        </a:rPr>
                        <a:t>PKEY 1</a:t>
                      </a:r>
                      <a:endParaRPr lang="en-US" sz="1600" dirty="0">
                        <a:solidFill>
                          <a:schemeClr val="tx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gridSpan="2">
                  <a:txBody>
                    <a:bodyPr/>
                    <a:lstStyle/>
                    <a:p>
                      <a:pPr algn="ctr"/>
                      <a:r>
                        <a:rPr lang="en-US" sz="1600" b="0" dirty="0">
                          <a:solidFill>
                            <a:schemeClr val="tx1">
                              <a:lumMod val="50000"/>
                            </a:schemeClr>
                          </a:solidFill>
                        </a:rPr>
                        <a:t>PKEY 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3322234817"/>
                  </a:ext>
                </a:extLst>
              </a:tr>
              <a:tr h="370840">
                <a:tc>
                  <a:txBody>
                    <a:bodyPr/>
                    <a:lstStyle/>
                    <a:p>
                      <a:pPr algn="ctr"/>
                      <a:r>
                        <a:rPr lang="en-US" sz="1600" b="0" dirty="0">
                          <a:solidFill>
                            <a:srgbClr val="FF0000"/>
                          </a:solidFill>
                        </a:rPr>
                        <a:t>WD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WD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WD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70972778"/>
                  </a:ext>
                </a:extLst>
              </a:tr>
              <a:tr h="370840">
                <a:tc>
                  <a:txBody>
                    <a:bodyPr/>
                    <a:lstStyle/>
                    <a:p>
                      <a:pPr algn="ctr"/>
                      <a:r>
                        <a:rPr lang="en-US" sz="1600" dirty="0">
                          <a:solidFill>
                            <a:srgbClr val="FF0000"/>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7568315"/>
                  </a:ext>
                </a:extLst>
              </a:tr>
            </a:tbl>
          </a:graphicData>
        </a:graphic>
      </p:graphicFrame>
      <p:sp>
        <p:nvSpPr>
          <p:cNvPr id="20" name="TextBox 19">
            <a:extLst>
              <a:ext uri="{FF2B5EF4-FFF2-40B4-BE49-F238E27FC236}">
                <a16:creationId xmlns:a16="http://schemas.microsoft.com/office/drawing/2014/main" id="{0A3F7475-9FF8-41BB-9AD2-69DB529E9938}"/>
              </a:ext>
            </a:extLst>
          </p:cNvPr>
          <p:cNvSpPr txBox="1"/>
          <p:nvPr/>
        </p:nvSpPr>
        <p:spPr>
          <a:xfrm>
            <a:off x="590288" y="4510906"/>
            <a:ext cx="2505378" cy="369332"/>
          </a:xfrm>
          <a:prstGeom prst="rect">
            <a:avLst/>
          </a:prstGeom>
          <a:noFill/>
        </p:spPr>
        <p:txBody>
          <a:bodyPr wrap="square">
            <a:spAutoFit/>
          </a:bodyPr>
          <a:lstStyle/>
          <a:p>
            <a:r>
              <a:rPr lang="en-US" b="1" dirty="0"/>
              <a:t>PKRU Register</a:t>
            </a:r>
          </a:p>
        </p:txBody>
      </p:sp>
      <p:sp>
        <p:nvSpPr>
          <p:cNvPr id="4" name="Multiplication Sign 3">
            <a:extLst>
              <a:ext uri="{FF2B5EF4-FFF2-40B4-BE49-F238E27FC236}">
                <a16:creationId xmlns:a16="http://schemas.microsoft.com/office/drawing/2014/main" id="{BFF0C36C-6F5E-4652-813D-E8440EB6184E}"/>
              </a:ext>
            </a:extLst>
          </p:cNvPr>
          <p:cNvSpPr/>
          <p:nvPr/>
        </p:nvSpPr>
        <p:spPr>
          <a:xfrm>
            <a:off x="8851765" y="2921799"/>
            <a:ext cx="363675" cy="364332"/>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Content Placeholder 2">
            <a:extLst>
              <a:ext uri="{FF2B5EF4-FFF2-40B4-BE49-F238E27FC236}">
                <a16:creationId xmlns:a16="http://schemas.microsoft.com/office/drawing/2014/main" id="{1321FB0E-6240-4296-98AF-F085D4D5FBB8}"/>
              </a:ext>
            </a:extLst>
          </p:cNvPr>
          <p:cNvSpPr>
            <a:spLocks noGrp="1"/>
          </p:cNvSpPr>
          <p:nvPr>
            <p:ph idx="1"/>
          </p:nvPr>
        </p:nvSpPr>
        <p:spPr>
          <a:xfrm>
            <a:off x="576000" y="1470256"/>
            <a:ext cx="4438913" cy="4464000"/>
          </a:xfrm>
        </p:spPr>
        <p:txBody>
          <a:bodyPr vert="horz" lIns="91440" tIns="45720" rIns="91440" bIns="45720" rtlCol="0">
            <a:normAutofit/>
          </a:bodyPr>
          <a:lstStyle/>
          <a:p>
            <a:pPr>
              <a:lnSpc>
                <a:spcPct val="90000"/>
              </a:lnSpc>
            </a:pPr>
            <a:r>
              <a:rPr lang="en-US" sz="1600" dirty="0"/>
              <a:t>Available on recent Intel and AMD server and desktop CPUs</a:t>
            </a:r>
          </a:p>
          <a:p>
            <a:pPr>
              <a:lnSpc>
                <a:spcPct val="90000"/>
              </a:lnSpc>
            </a:pPr>
            <a:r>
              <a:rPr lang="en-US" sz="1600" dirty="0"/>
              <a:t>Tag memory pages with one of 16 available protection keys (</a:t>
            </a:r>
            <a:r>
              <a:rPr lang="en-US" sz="1600" b="1" dirty="0"/>
              <a:t>PKEYS</a:t>
            </a:r>
            <a:r>
              <a:rPr lang="en-US" sz="1600" dirty="0"/>
              <a:t>)</a:t>
            </a:r>
          </a:p>
          <a:p>
            <a:pPr>
              <a:lnSpc>
                <a:spcPct val="90000"/>
              </a:lnSpc>
            </a:pPr>
            <a:r>
              <a:rPr lang="en-US" sz="1600" dirty="0"/>
              <a:t>New </a:t>
            </a:r>
            <a:r>
              <a:rPr lang="en-US" sz="1600" b="1" dirty="0"/>
              <a:t>unprivileged</a:t>
            </a:r>
            <a:r>
              <a:rPr lang="en-US" sz="1600" dirty="0"/>
              <a:t> 32-bit register (</a:t>
            </a:r>
            <a:r>
              <a:rPr lang="en-US" sz="1600" b="1" dirty="0"/>
              <a:t>PKRU</a:t>
            </a:r>
            <a:r>
              <a:rPr lang="en-US" sz="1600" dirty="0"/>
              <a:t>)</a:t>
            </a:r>
          </a:p>
          <a:p>
            <a:pPr>
              <a:lnSpc>
                <a:spcPct val="90000"/>
              </a:lnSpc>
            </a:pPr>
            <a:r>
              <a:rPr lang="en-US" sz="1600" dirty="0"/>
              <a:t>Accessed with new instructions: </a:t>
            </a:r>
            <a:r>
              <a:rPr lang="en-US" sz="1600" b="1" dirty="0" err="1"/>
              <a:t>wrpkru</a:t>
            </a:r>
            <a:r>
              <a:rPr lang="en-US" sz="1600" dirty="0"/>
              <a:t>, </a:t>
            </a:r>
            <a:r>
              <a:rPr lang="en-US" sz="1600" b="1" dirty="0" err="1"/>
              <a:t>rdpkru</a:t>
            </a:r>
            <a:endParaRPr lang="en-US" sz="1600" b="1" dirty="0"/>
          </a:p>
          <a:p>
            <a:pPr>
              <a:lnSpc>
                <a:spcPct val="90000"/>
              </a:lnSpc>
            </a:pPr>
            <a:r>
              <a:rPr lang="en-US" sz="1600" dirty="0"/>
              <a:t>Accessed with </a:t>
            </a:r>
            <a:r>
              <a:rPr lang="en-US" sz="1600" b="1" dirty="0" err="1"/>
              <a:t>xrstor</a:t>
            </a:r>
            <a:r>
              <a:rPr lang="en-US" sz="1600" dirty="0"/>
              <a:t> (if bit 9 of </a:t>
            </a:r>
            <a:r>
              <a:rPr lang="en-US" sz="1600" b="1" dirty="0" err="1"/>
              <a:t>eax</a:t>
            </a:r>
            <a:r>
              <a:rPr lang="en-US" sz="1600" dirty="0"/>
              <a:t> register is set)</a:t>
            </a:r>
          </a:p>
          <a:p>
            <a:pPr>
              <a:lnSpc>
                <a:spcPct val="90000"/>
              </a:lnSpc>
            </a:pPr>
            <a:endParaRPr lang="en-US" sz="1600" dirty="0"/>
          </a:p>
          <a:p>
            <a:pPr>
              <a:lnSpc>
                <a:spcPct val="90000"/>
              </a:lnSpc>
            </a:pPr>
            <a:endParaRPr lang="en-US" sz="1900" dirty="0"/>
          </a:p>
        </p:txBody>
      </p:sp>
      <p:pic>
        <p:nvPicPr>
          <p:cNvPr id="5" name="Picture 4" descr="A picture containing text, clipart&#10;&#10;Description automatically generated">
            <a:extLst>
              <a:ext uri="{FF2B5EF4-FFF2-40B4-BE49-F238E27FC236}">
                <a16:creationId xmlns:a16="http://schemas.microsoft.com/office/drawing/2014/main" id="{61F24142-745C-4CAF-B7D5-78F8A2B42415}"/>
              </a:ext>
            </a:extLst>
          </p:cNvPr>
          <p:cNvPicPr>
            <a:picLocks noChangeAspect="1"/>
          </p:cNvPicPr>
          <p:nvPr/>
        </p:nvPicPr>
        <p:blipFill>
          <a:blip r:embed="rId4"/>
          <a:stretch>
            <a:fillRect/>
          </a:stretch>
        </p:blipFill>
        <p:spPr>
          <a:xfrm>
            <a:off x="5691881" y="1814997"/>
            <a:ext cx="1057275" cy="1838325"/>
          </a:xfrm>
          <a:prstGeom prst="rect">
            <a:avLst/>
          </a:prstGeom>
        </p:spPr>
      </p:pic>
      <p:pic>
        <p:nvPicPr>
          <p:cNvPr id="7" name="Picture 6">
            <a:extLst>
              <a:ext uri="{FF2B5EF4-FFF2-40B4-BE49-F238E27FC236}">
                <a16:creationId xmlns:a16="http://schemas.microsoft.com/office/drawing/2014/main" id="{E18FCB27-E41D-4A4F-94D8-8D2D515B940F}"/>
              </a:ext>
            </a:extLst>
          </p:cNvPr>
          <p:cNvPicPr>
            <a:picLocks noChangeAspect="1"/>
          </p:cNvPicPr>
          <p:nvPr/>
        </p:nvPicPr>
        <p:blipFill>
          <a:blip r:embed="rId5"/>
          <a:stretch>
            <a:fillRect/>
          </a:stretch>
        </p:blipFill>
        <p:spPr>
          <a:xfrm rot="7299174">
            <a:off x="5006489" y="4137471"/>
            <a:ext cx="1124327" cy="277008"/>
          </a:xfrm>
          <a:prstGeom prst="rect">
            <a:avLst/>
          </a:prstGeom>
        </p:spPr>
      </p:pic>
    </p:spTree>
    <p:extLst>
      <p:ext uri="{BB962C8B-B14F-4D97-AF65-F5344CB8AC3E}">
        <p14:creationId xmlns:p14="http://schemas.microsoft.com/office/powerpoint/2010/main" val="4044417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a:xfrm>
            <a:off x="576000" y="6210000"/>
            <a:ext cx="648000" cy="648000"/>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r>
              <a:rPr lang="de-DE" dirty="0"/>
              <a:t>8</a:t>
            </a:r>
            <a:endParaRPr kumimoji="0" lang="de-DE" b="0" i="0" u="none" strike="noStrike" kern="1200" cap="none" spc="0" normalizeH="0" baseline="0" noProof="0" dirty="0">
              <a:ln>
                <a:noFill/>
              </a:ln>
              <a:effectLst/>
              <a:uLnTx/>
              <a:uFillTx/>
            </a:endParaRPr>
          </a:p>
        </p:txBody>
      </p:sp>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207036"/>
            <a:ext cx="11041200" cy="1152000"/>
          </a:xfrm>
        </p:spPr>
        <p:txBody>
          <a:bodyPr anchor="ctr">
            <a:normAutofit/>
          </a:bodyPr>
          <a:lstStyle/>
          <a:p>
            <a:r>
              <a:rPr lang="en-US" dirty="0">
                <a:latin typeface="Arial"/>
                <a:cs typeface="Calibri Light"/>
              </a:rPr>
              <a:t>PKU-based Memory Isolation</a:t>
            </a:r>
            <a:endParaRPr lang="en-US" dirty="0"/>
          </a:p>
        </p:txBody>
      </p:sp>
      <p:pic>
        <p:nvPicPr>
          <p:cNvPr id="11" name="Content Placeholder 10">
            <a:extLst>
              <a:ext uri="{FF2B5EF4-FFF2-40B4-BE49-F238E27FC236}">
                <a16:creationId xmlns:a16="http://schemas.microsoft.com/office/drawing/2014/main" id="{A0C90849-4EF2-4B27-BD6A-BC314EADCCA7}"/>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747450" y="715518"/>
            <a:ext cx="11958900" cy="5426964"/>
          </a:xfrm>
        </p:spPr>
      </p:pic>
      <p:pic>
        <p:nvPicPr>
          <p:cNvPr id="4" name="Picture 3" descr="A picture containing text, clipart&#10;&#10;Description automatically generated">
            <a:extLst>
              <a:ext uri="{FF2B5EF4-FFF2-40B4-BE49-F238E27FC236}">
                <a16:creationId xmlns:a16="http://schemas.microsoft.com/office/drawing/2014/main" id="{4ED4EB99-8A92-431A-A099-D4DEE330322D}"/>
              </a:ext>
            </a:extLst>
          </p:cNvPr>
          <p:cNvPicPr>
            <a:picLocks noChangeAspect="1"/>
          </p:cNvPicPr>
          <p:nvPr/>
        </p:nvPicPr>
        <p:blipFill>
          <a:blip r:embed="rId5"/>
          <a:stretch>
            <a:fillRect/>
          </a:stretch>
        </p:blipFill>
        <p:spPr>
          <a:xfrm>
            <a:off x="2419327" y="4117962"/>
            <a:ext cx="895396" cy="508026"/>
          </a:xfrm>
          <a:prstGeom prst="rect">
            <a:avLst/>
          </a:prstGeom>
        </p:spPr>
      </p:pic>
    </p:spTree>
    <p:extLst>
      <p:ext uri="{BB962C8B-B14F-4D97-AF65-F5344CB8AC3E}">
        <p14:creationId xmlns:p14="http://schemas.microsoft.com/office/powerpoint/2010/main" val="3541917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a:xfrm>
            <a:off x="576000" y="6210000"/>
            <a:ext cx="648000" cy="648000"/>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r>
              <a:rPr lang="de-DE" dirty="0"/>
              <a:t>8</a:t>
            </a:r>
            <a:endParaRPr kumimoji="0" lang="de-DE" b="0" i="0" u="none" strike="noStrike" kern="1200" cap="none" spc="0" normalizeH="0" baseline="0" noProof="0" dirty="0">
              <a:ln>
                <a:noFill/>
              </a:ln>
              <a:effectLst/>
              <a:uLnTx/>
              <a:uFillTx/>
            </a:endParaRPr>
          </a:p>
        </p:txBody>
      </p:sp>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207036"/>
            <a:ext cx="11041200" cy="1152000"/>
          </a:xfrm>
        </p:spPr>
        <p:txBody>
          <a:bodyPr anchor="ctr">
            <a:normAutofit/>
          </a:bodyPr>
          <a:lstStyle/>
          <a:p>
            <a:r>
              <a:rPr lang="en-US" dirty="0">
                <a:latin typeface="Arial"/>
                <a:cs typeface="Calibri Light"/>
              </a:rPr>
              <a:t>PKU-based Memory Isolation</a:t>
            </a:r>
            <a:endParaRPr lang="en-US" dirty="0"/>
          </a:p>
        </p:txBody>
      </p:sp>
      <p:pic>
        <p:nvPicPr>
          <p:cNvPr id="6" name="Picture 5" descr="Diagram&#10;&#10;Description automatically generated">
            <a:extLst>
              <a:ext uri="{FF2B5EF4-FFF2-40B4-BE49-F238E27FC236}">
                <a16:creationId xmlns:a16="http://schemas.microsoft.com/office/drawing/2014/main" id="{F1305BE7-4B38-48DF-8297-DAC66630BA14}"/>
              </a:ext>
            </a:extLst>
          </p:cNvPr>
          <p:cNvPicPr>
            <a:picLocks noChangeAspect="1"/>
          </p:cNvPicPr>
          <p:nvPr/>
        </p:nvPicPr>
        <p:blipFill>
          <a:blip r:embed="rId3"/>
          <a:stretch>
            <a:fillRect/>
          </a:stretch>
        </p:blipFill>
        <p:spPr>
          <a:xfrm>
            <a:off x="3986212" y="1844660"/>
            <a:ext cx="4219575" cy="3648075"/>
          </a:xfrm>
          <a:prstGeom prst="rect">
            <a:avLst/>
          </a:prstGeom>
        </p:spPr>
      </p:pic>
    </p:spTree>
    <p:extLst>
      <p:ext uri="{BB962C8B-B14F-4D97-AF65-F5344CB8AC3E}">
        <p14:creationId xmlns:p14="http://schemas.microsoft.com/office/powerpoint/2010/main" val="4011407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12D0AF-AB78-4EAD-8D29-FEFB006603D6}"/>
              </a:ext>
            </a:extLst>
          </p:cNvPr>
          <p:cNvSpPr>
            <a:spLocks noGrp="1"/>
          </p:cNvSpPr>
          <p:nvPr>
            <p:ph idx="1"/>
          </p:nvPr>
        </p:nvSpPr>
        <p:spPr>
          <a:xfrm>
            <a:off x="576000" y="1656000"/>
            <a:ext cx="10739697" cy="4464000"/>
          </a:xfrm>
        </p:spPr>
        <p:txBody>
          <a:bodyPr vert="horz" lIns="91440" tIns="45720" rIns="91440" bIns="45720" rtlCol="0" anchor="t">
            <a:normAutofit/>
          </a:bodyPr>
          <a:lstStyle/>
          <a:p>
            <a:pPr marL="0" indent="0">
              <a:buNone/>
            </a:pPr>
            <a:endParaRPr lang="en-US" dirty="0">
              <a:cs typeface="Arial"/>
            </a:endParaRPr>
          </a:p>
          <a:p>
            <a:pPr marL="0" indent="0">
              <a:buNone/>
            </a:pPr>
            <a:endParaRPr lang="en-US" dirty="0">
              <a:cs typeface="Calibri"/>
            </a:endParaRPr>
          </a:p>
        </p:txBody>
      </p:sp>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FFFFFF"/>
                </a:solidFill>
                <a:effectLst/>
                <a:uLnTx/>
                <a:uFillTx/>
                <a:latin typeface="Arial" charset="0"/>
                <a:ea typeface="+mn-ea"/>
                <a:cs typeface="+mn-cs"/>
              </a:rPr>
              <a:t>9</a:t>
            </a:r>
          </a:p>
        </p:txBody>
      </p:sp>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154785"/>
            <a:ext cx="11041200" cy="1152000"/>
          </a:xfrm>
        </p:spPr>
        <p:txBody>
          <a:bodyPr>
            <a:normAutofit/>
          </a:bodyPr>
          <a:lstStyle/>
          <a:p>
            <a:r>
              <a:rPr lang="en-US" dirty="0">
                <a:latin typeface="Arial"/>
                <a:cs typeface="Calibri Light"/>
              </a:rPr>
              <a:t>PKU is Not Secure (On its Own)</a:t>
            </a:r>
            <a:endParaRPr lang="en-US" dirty="0">
              <a:cs typeface="Calibri Light"/>
            </a:endParaRPr>
          </a:p>
        </p:txBody>
      </p:sp>
      <p:sp>
        <p:nvSpPr>
          <p:cNvPr id="5" name="Content Placeholder 2">
            <a:extLst>
              <a:ext uri="{FF2B5EF4-FFF2-40B4-BE49-F238E27FC236}">
                <a16:creationId xmlns:a16="http://schemas.microsoft.com/office/drawing/2014/main" id="{69C324AC-9721-4748-8AE1-B536572E4AE0}"/>
              </a:ext>
            </a:extLst>
          </p:cNvPr>
          <p:cNvSpPr txBox="1">
            <a:spLocks/>
          </p:cNvSpPr>
          <p:nvPr/>
        </p:nvSpPr>
        <p:spPr>
          <a:xfrm>
            <a:off x="728400" y="1808400"/>
            <a:ext cx="10739697" cy="4464000"/>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dirty="0">
                <a:latin typeface="Arial"/>
                <a:cs typeface="Calibri"/>
              </a:rPr>
              <a:t>PKRU</a:t>
            </a:r>
            <a:r>
              <a:rPr lang="en-US" dirty="0">
                <a:latin typeface="Arial"/>
                <a:cs typeface="Calibri"/>
              </a:rPr>
              <a:t> is </a:t>
            </a:r>
            <a:r>
              <a:rPr lang="en-US" b="1" dirty="0">
                <a:latin typeface="Arial"/>
                <a:cs typeface="Calibri"/>
              </a:rPr>
              <a:t>unprivileged</a:t>
            </a:r>
          </a:p>
          <a:p>
            <a:r>
              <a:rPr lang="en-US" dirty="0">
                <a:latin typeface="Arial"/>
                <a:cs typeface="Calibri"/>
              </a:rPr>
              <a:t>Attackers that hijack control flow can modify </a:t>
            </a:r>
            <a:r>
              <a:rPr lang="en-US" b="1" dirty="0">
                <a:latin typeface="Arial"/>
                <a:cs typeface="Calibri"/>
              </a:rPr>
              <a:t>PKRU</a:t>
            </a:r>
          </a:p>
          <a:p>
            <a:pPr lvl="1"/>
            <a:r>
              <a:rPr lang="en-US" dirty="0">
                <a:latin typeface="Arial"/>
                <a:cs typeface="Calibri"/>
              </a:rPr>
              <a:t>Code may contain unsafe instructions</a:t>
            </a:r>
          </a:p>
          <a:p>
            <a:pPr lvl="1"/>
            <a:r>
              <a:rPr lang="en-US" dirty="0">
                <a:latin typeface="Arial"/>
                <a:cs typeface="Calibri"/>
              </a:rPr>
              <a:t>Attackers can introduce </a:t>
            </a:r>
            <a:r>
              <a:rPr lang="en-US" i="1" dirty="0">
                <a:latin typeface="Arial"/>
                <a:cs typeface="Calibri"/>
              </a:rPr>
              <a:t>new</a:t>
            </a:r>
            <a:r>
              <a:rPr lang="en-US" dirty="0">
                <a:latin typeface="Arial"/>
                <a:cs typeface="Calibri"/>
              </a:rPr>
              <a:t> unsafe instructions</a:t>
            </a:r>
          </a:p>
          <a:p>
            <a:r>
              <a:rPr lang="en-US" dirty="0">
                <a:cs typeface="Arial"/>
              </a:rPr>
              <a:t>Should be used in conjunction with other mitigations (e.g., CFI)</a:t>
            </a:r>
          </a:p>
          <a:p>
            <a:endParaRPr lang="en-US" dirty="0">
              <a:cs typeface="Calibri"/>
            </a:endParaRPr>
          </a:p>
        </p:txBody>
      </p:sp>
      <p:pic>
        <p:nvPicPr>
          <p:cNvPr id="6" name="Picture 5" descr="A person with a mustache&#10;&#10;Description automatically generated with medium confidence">
            <a:extLst>
              <a:ext uri="{FF2B5EF4-FFF2-40B4-BE49-F238E27FC236}">
                <a16:creationId xmlns:a16="http://schemas.microsoft.com/office/drawing/2014/main" id="{39158055-2AF5-4975-8F9C-24FE23FED3D5}"/>
              </a:ext>
            </a:extLst>
          </p:cNvPr>
          <p:cNvPicPr>
            <a:picLocks noChangeAspect="1"/>
          </p:cNvPicPr>
          <p:nvPr/>
        </p:nvPicPr>
        <p:blipFill>
          <a:blip r:embed="rId3"/>
          <a:stretch>
            <a:fillRect/>
          </a:stretch>
        </p:blipFill>
        <p:spPr>
          <a:xfrm>
            <a:off x="9395533" y="0"/>
            <a:ext cx="2796467" cy="2006373"/>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43FA142A-B846-4364-AEEB-ADE1D9DD8933}"/>
              </a:ext>
            </a:extLst>
          </p:cNvPr>
          <p:cNvPicPr>
            <a:picLocks noChangeAspect="1"/>
          </p:cNvPicPr>
          <p:nvPr/>
        </p:nvPicPr>
        <p:blipFill>
          <a:blip r:embed="rId4"/>
          <a:stretch>
            <a:fillRect/>
          </a:stretch>
        </p:blipFill>
        <p:spPr>
          <a:xfrm>
            <a:off x="9368243" y="4076729"/>
            <a:ext cx="1503458" cy="1366745"/>
          </a:xfrm>
          <a:prstGeom prst="rect">
            <a:avLst/>
          </a:prstGeom>
        </p:spPr>
      </p:pic>
      <p:sp>
        <p:nvSpPr>
          <p:cNvPr id="8" name="Rectangle 7">
            <a:extLst>
              <a:ext uri="{FF2B5EF4-FFF2-40B4-BE49-F238E27FC236}">
                <a16:creationId xmlns:a16="http://schemas.microsoft.com/office/drawing/2014/main" id="{86BD9D9D-5E59-4668-93AC-1FF40D11F893}"/>
              </a:ext>
            </a:extLst>
          </p:cNvPr>
          <p:cNvSpPr/>
          <p:nvPr/>
        </p:nvSpPr>
        <p:spPr>
          <a:xfrm>
            <a:off x="10297347" y="3885262"/>
            <a:ext cx="791231" cy="4558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hought Bubble: Cloud 8">
            <a:extLst>
              <a:ext uri="{FF2B5EF4-FFF2-40B4-BE49-F238E27FC236}">
                <a16:creationId xmlns:a16="http://schemas.microsoft.com/office/drawing/2014/main" id="{9CA934F7-2D40-4F32-9DB9-D94547775BEE}"/>
              </a:ext>
            </a:extLst>
          </p:cNvPr>
          <p:cNvSpPr/>
          <p:nvPr/>
        </p:nvSpPr>
        <p:spPr>
          <a:xfrm>
            <a:off x="5747984" y="214685"/>
            <a:ext cx="3461946" cy="1777400"/>
          </a:xfrm>
          <a:prstGeom prst="cloudCallout">
            <a:avLst>
              <a:gd name="adj1" fmla="val -20873"/>
              <a:gd name="adj2" fmla="val 6765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Via exploitable </a:t>
            </a:r>
            <a:r>
              <a:rPr lang="en-US" b="1" dirty="0" err="1"/>
              <a:t>wrpkru</a:t>
            </a:r>
            <a:r>
              <a:rPr lang="en-US" dirty="0"/>
              <a:t> and </a:t>
            </a:r>
            <a:r>
              <a:rPr lang="en-US" b="1" dirty="0" err="1"/>
              <a:t>xrstor</a:t>
            </a:r>
            <a:r>
              <a:rPr lang="en-US" dirty="0"/>
              <a:t> instructions </a:t>
            </a:r>
          </a:p>
          <a:p>
            <a:pPr algn="ctr"/>
            <a:r>
              <a:rPr lang="en-US" dirty="0"/>
              <a:t>(unsafe instructions)</a:t>
            </a:r>
            <a:endParaRPr lang="en-BE" dirty="0"/>
          </a:p>
        </p:txBody>
      </p:sp>
    </p:spTree>
    <p:extLst>
      <p:ext uri="{BB962C8B-B14F-4D97-AF65-F5344CB8AC3E}">
        <p14:creationId xmlns:p14="http://schemas.microsoft.com/office/powerpoint/2010/main" val="358469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a:xfrm>
            <a:off x="576000" y="6210000"/>
            <a:ext cx="648000" cy="648000"/>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r>
              <a:rPr lang="de-DE" dirty="0"/>
              <a:t>10</a:t>
            </a:r>
            <a:endParaRPr kumimoji="0" lang="de-DE" b="0" i="0" u="none" strike="noStrike" kern="1200" cap="none" spc="0" normalizeH="0" baseline="0" noProof="0" dirty="0">
              <a:ln>
                <a:noFill/>
              </a:ln>
              <a:effectLst/>
              <a:uLnTx/>
              <a:uFillTx/>
            </a:endParaRPr>
          </a:p>
        </p:txBody>
      </p:sp>
      <p:sp>
        <p:nvSpPr>
          <p:cNvPr id="3" name="Content Placeholder 2">
            <a:extLst>
              <a:ext uri="{FF2B5EF4-FFF2-40B4-BE49-F238E27FC236}">
                <a16:creationId xmlns:a16="http://schemas.microsoft.com/office/drawing/2014/main" id="{C512D0AF-AB78-4EAD-8D29-FEFB006603D6}"/>
              </a:ext>
            </a:extLst>
          </p:cNvPr>
          <p:cNvSpPr>
            <a:spLocks noGrp="1"/>
          </p:cNvSpPr>
          <p:nvPr>
            <p:ph idx="1"/>
          </p:nvPr>
        </p:nvSpPr>
        <p:spPr>
          <a:xfrm>
            <a:off x="576000" y="1884604"/>
            <a:ext cx="5641200" cy="4464000"/>
          </a:xfrm>
        </p:spPr>
        <p:txBody>
          <a:bodyPr vert="horz" lIns="91440" tIns="45720" rIns="91440" bIns="45720" rtlCol="0">
            <a:normAutofit/>
          </a:bodyPr>
          <a:lstStyle/>
          <a:p>
            <a:pPr marL="0" indent="0">
              <a:buNone/>
            </a:pPr>
            <a:endParaRPr lang="en-US" dirty="0"/>
          </a:p>
          <a:p>
            <a:r>
              <a:rPr lang="en-US" dirty="0"/>
              <a:t>Compartmentalize applications</a:t>
            </a:r>
          </a:p>
          <a:p>
            <a:pPr lvl="1"/>
            <a:r>
              <a:rPr lang="en-US" dirty="0"/>
              <a:t>Two memory domains (M</a:t>
            </a:r>
            <a:r>
              <a:rPr lang="en-US" baseline="-25000" dirty="0"/>
              <a:t>T </a:t>
            </a:r>
            <a:r>
              <a:rPr lang="en-US" dirty="0"/>
              <a:t>and M</a:t>
            </a:r>
            <a:r>
              <a:rPr lang="en-US" baseline="-25000" dirty="0"/>
              <a:t>U</a:t>
            </a:r>
            <a:r>
              <a:rPr lang="en-US" dirty="0"/>
              <a:t>)</a:t>
            </a:r>
          </a:p>
          <a:p>
            <a:pPr lvl="1"/>
            <a:r>
              <a:rPr lang="en-US" dirty="0"/>
              <a:t>Trusted (T) and untrusted (U) components</a:t>
            </a:r>
          </a:p>
          <a:p>
            <a:r>
              <a:rPr lang="en-US" dirty="0"/>
              <a:t>Transferring control from U to T or vice versa via exploit-proof</a:t>
            </a:r>
            <a:r>
              <a:rPr lang="en-US" i="1" dirty="0"/>
              <a:t> </a:t>
            </a:r>
            <a:r>
              <a:rPr lang="en-US" b="1" dirty="0"/>
              <a:t>call gates</a:t>
            </a:r>
            <a:endParaRPr lang="en-US" dirty="0"/>
          </a:p>
        </p:txBody>
      </p:sp>
      <p:pic>
        <p:nvPicPr>
          <p:cNvPr id="6" name="Picture 5" descr="Graphical user interface, text, application&#10;&#10;Description automatically generated">
            <a:extLst>
              <a:ext uri="{FF2B5EF4-FFF2-40B4-BE49-F238E27FC236}">
                <a16:creationId xmlns:a16="http://schemas.microsoft.com/office/drawing/2014/main" id="{D59F1623-71D5-47C2-8D12-B26F2566FD7F}"/>
              </a:ext>
            </a:extLst>
          </p:cNvPr>
          <p:cNvPicPr>
            <a:picLocks noChangeAspect="1"/>
          </p:cNvPicPr>
          <p:nvPr/>
        </p:nvPicPr>
        <p:blipFill>
          <a:blip r:embed="rId3"/>
          <a:stretch>
            <a:fillRect/>
          </a:stretch>
        </p:blipFill>
        <p:spPr>
          <a:xfrm>
            <a:off x="6402941" y="1863892"/>
            <a:ext cx="5400000" cy="3591000"/>
          </a:xfrm>
          <a:prstGeom prst="rect">
            <a:avLst/>
          </a:prstGeom>
          <a:noFill/>
        </p:spPr>
      </p:pic>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207036"/>
            <a:ext cx="11041200" cy="1152000"/>
          </a:xfrm>
        </p:spPr>
        <p:txBody>
          <a:bodyPr anchor="ctr">
            <a:normAutofit/>
          </a:bodyPr>
          <a:lstStyle/>
          <a:p>
            <a:r>
              <a:rPr lang="en-US"/>
              <a:t>ERIM/</a:t>
            </a:r>
            <a:r>
              <a:rPr lang="en-US" err="1"/>
              <a:t>Hodor</a:t>
            </a:r>
            <a:endParaRPr lang="en-US"/>
          </a:p>
        </p:txBody>
      </p:sp>
      <p:sp>
        <p:nvSpPr>
          <p:cNvPr id="8" name="Ondertitel 8">
            <a:extLst>
              <a:ext uri="{FF2B5EF4-FFF2-40B4-BE49-F238E27FC236}">
                <a16:creationId xmlns:a16="http://schemas.microsoft.com/office/drawing/2014/main" id="{013A48AB-E151-487C-8435-2D057C14BA2E}"/>
              </a:ext>
            </a:extLst>
          </p:cNvPr>
          <p:cNvSpPr txBox="1">
            <a:spLocks/>
          </p:cNvSpPr>
          <p:nvPr/>
        </p:nvSpPr>
        <p:spPr>
          <a:xfrm>
            <a:off x="8370318" y="5383452"/>
            <a:ext cx="1688099" cy="303140"/>
          </a:xfrm>
          <a:prstGeom prst="rect">
            <a:avLst/>
          </a:prstGeom>
        </p:spPr>
        <p:txBody>
          <a:bodyPr>
            <a:noAutofit/>
          </a:bodyPr>
          <a:lstStyle>
            <a:lvl1pPr marL="411470" indent="-411470" algn="l" defTabSz="548626" rtl="0" eaLnBrk="1" latinLnBrk="0" hangingPunct="1">
              <a:lnSpc>
                <a:spcPct val="140000"/>
              </a:lnSpc>
              <a:spcBef>
                <a:spcPct val="20000"/>
              </a:spcBef>
              <a:buClr>
                <a:schemeClr val="tx2"/>
              </a:buClr>
              <a:buSzPct val="100000"/>
              <a:buFont typeface="Arial" panose="020B0604020202020204" pitchFamily="34" charset="0"/>
              <a:buChar char="›"/>
              <a:defRPr sz="2400" b="0" i="0" kern="1200">
                <a:solidFill>
                  <a:srgbClr val="000000"/>
                </a:solidFill>
                <a:latin typeface="Arial"/>
                <a:ea typeface="+mn-ea"/>
                <a:cs typeface="Arial"/>
              </a:defRPr>
            </a:lvl1pPr>
            <a:lvl2pPr marL="891518" indent="-342891" algn="l" defTabSz="548626" rtl="0" eaLnBrk="1" latinLnBrk="0" hangingPunct="1">
              <a:lnSpc>
                <a:spcPct val="140000"/>
              </a:lnSpc>
              <a:spcBef>
                <a:spcPct val="20000"/>
              </a:spcBef>
              <a:buClr>
                <a:schemeClr val="tx1"/>
              </a:buClr>
              <a:buSzPct val="100000"/>
              <a:buFontTx/>
              <a:buBlip>
                <a:blip r:embed="rId4"/>
              </a:buBlip>
              <a:defRPr sz="2160" b="0" i="0" kern="1200">
                <a:solidFill>
                  <a:srgbClr val="000000"/>
                </a:solidFill>
                <a:latin typeface="Arial"/>
                <a:ea typeface="+mn-ea"/>
                <a:cs typeface="Arial"/>
              </a:defRPr>
            </a:lvl2pPr>
            <a:lvl3pPr marL="1371566" indent="-274313" algn="l" defTabSz="548626" rtl="0" eaLnBrk="1" latinLnBrk="0" hangingPunct="1">
              <a:lnSpc>
                <a:spcPct val="140000"/>
              </a:lnSpc>
              <a:spcBef>
                <a:spcPct val="20000"/>
              </a:spcBef>
              <a:buClr>
                <a:schemeClr val="tx2"/>
              </a:buClr>
              <a:buSzPct val="100000"/>
              <a:buFontTx/>
              <a:buBlip>
                <a:blip r:embed="rId5"/>
              </a:buBlip>
              <a:defRPr sz="1920" b="0" i="0" kern="1200">
                <a:solidFill>
                  <a:srgbClr val="000000"/>
                </a:solidFill>
                <a:latin typeface="Arial"/>
                <a:ea typeface="+mn-ea"/>
                <a:cs typeface="Arial"/>
              </a:defRPr>
            </a:lvl3pPr>
            <a:lvl4pPr marL="1920192" indent="-274313" algn="l" defTabSz="548626" rtl="0" eaLnBrk="1" latinLnBrk="0" hangingPunct="1">
              <a:lnSpc>
                <a:spcPct val="140000"/>
              </a:lnSpc>
              <a:spcBef>
                <a:spcPct val="20000"/>
              </a:spcBef>
              <a:buClr>
                <a:schemeClr val="tx1"/>
              </a:buClr>
              <a:buSzPct val="100000"/>
              <a:buFontTx/>
              <a:buBlip>
                <a:blip r:embed="rId6"/>
              </a:buBlip>
              <a:defRPr sz="1920" b="0" i="0" kern="1200">
                <a:solidFill>
                  <a:srgbClr val="000000"/>
                </a:solidFill>
                <a:latin typeface="Arial"/>
                <a:ea typeface="+mn-ea"/>
                <a:cs typeface="Arial"/>
              </a:defRPr>
            </a:lvl4pPr>
            <a:lvl5pPr marL="2575496" indent="-380990" algn="l" defTabSz="548626" rtl="0" eaLnBrk="1" latinLnBrk="0" hangingPunct="1">
              <a:lnSpc>
                <a:spcPct val="140000"/>
              </a:lnSpc>
              <a:spcBef>
                <a:spcPct val="20000"/>
              </a:spcBef>
              <a:buClr>
                <a:schemeClr val="tx2"/>
              </a:buClr>
              <a:buSzPct val="100000"/>
              <a:buFontTx/>
              <a:buBlip>
                <a:blip r:embed="rId7"/>
              </a:buBlip>
              <a:defRPr sz="1920" b="0" i="0" kern="1200">
                <a:solidFill>
                  <a:srgbClr val="000000"/>
                </a:solidFill>
                <a:latin typeface="Arial"/>
                <a:ea typeface="+mn-ea"/>
                <a:cs typeface="Arial"/>
              </a:defRPr>
            </a:lvl5pPr>
            <a:lvl6pPr marL="3017445" indent="-274313" algn="l" defTabSz="548626" rtl="0" eaLnBrk="1" latinLnBrk="0" hangingPunct="1">
              <a:spcBef>
                <a:spcPct val="20000"/>
              </a:spcBef>
              <a:buFont typeface="Arial"/>
              <a:buChar char="•"/>
              <a:defRPr sz="2400" kern="1200">
                <a:solidFill>
                  <a:schemeClr val="tx1"/>
                </a:solidFill>
                <a:latin typeface="+mn-lt"/>
                <a:ea typeface="+mn-ea"/>
                <a:cs typeface="+mn-cs"/>
              </a:defRPr>
            </a:lvl6pPr>
            <a:lvl7pPr marL="3566071" indent="-274313" algn="l" defTabSz="548626" rtl="0" eaLnBrk="1" latinLnBrk="0" hangingPunct="1">
              <a:spcBef>
                <a:spcPct val="20000"/>
              </a:spcBef>
              <a:buFont typeface="Arial"/>
              <a:buChar char="•"/>
              <a:defRPr sz="2400" kern="1200">
                <a:solidFill>
                  <a:schemeClr val="tx1"/>
                </a:solidFill>
                <a:latin typeface="+mn-lt"/>
                <a:ea typeface="+mn-ea"/>
                <a:cs typeface="+mn-cs"/>
              </a:defRPr>
            </a:lvl7pPr>
            <a:lvl8pPr marL="4114697" indent="-274313" algn="l" defTabSz="548626" rtl="0" eaLnBrk="1" latinLnBrk="0" hangingPunct="1">
              <a:spcBef>
                <a:spcPct val="20000"/>
              </a:spcBef>
              <a:buFont typeface="Arial"/>
              <a:buChar char="•"/>
              <a:defRPr sz="2400" kern="1200">
                <a:solidFill>
                  <a:schemeClr val="tx1"/>
                </a:solidFill>
                <a:latin typeface="+mn-lt"/>
                <a:ea typeface="+mn-ea"/>
                <a:cs typeface="+mn-cs"/>
              </a:defRPr>
            </a:lvl8pPr>
            <a:lvl9pPr marL="4663323" indent="-274313" algn="l" defTabSz="548626" rtl="0" eaLnBrk="1" latinLnBrk="0" hangingPunct="1">
              <a:spcBef>
                <a:spcPct val="20000"/>
              </a:spcBef>
              <a:buFont typeface="Arial"/>
              <a:buChar char="•"/>
              <a:defRPr sz="2400" kern="1200">
                <a:solidFill>
                  <a:schemeClr val="tx1"/>
                </a:solidFill>
                <a:latin typeface="+mn-lt"/>
                <a:ea typeface="+mn-ea"/>
                <a:cs typeface="+mn-cs"/>
              </a:defRPr>
            </a:lvl9pPr>
          </a:lstStyle>
          <a:p>
            <a:pPr marL="0" indent="0">
              <a:buNone/>
            </a:pPr>
            <a:r>
              <a:rPr lang="en-US" sz="1400" b="1" dirty="0">
                <a:solidFill>
                  <a:schemeClr val="tx1"/>
                </a:solidFill>
              </a:rPr>
              <a:t>ERIM’s call gate</a:t>
            </a:r>
            <a:endParaRPr lang="en-US" sz="1400" b="1" dirty="0">
              <a:solidFill>
                <a:schemeClr val="tx1"/>
              </a:solidFill>
              <a:cs typeface="Calibri"/>
            </a:endParaRPr>
          </a:p>
          <a:p>
            <a:pPr marL="0" indent="0">
              <a:buNone/>
            </a:pPr>
            <a:r>
              <a:rPr lang="nl-NL" sz="1200" dirty="0">
                <a:solidFill>
                  <a:schemeClr val="bg1"/>
                </a:solidFill>
              </a:rPr>
              <a:t> </a:t>
            </a:r>
          </a:p>
        </p:txBody>
      </p:sp>
    </p:spTree>
    <p:extLst>
      <p:ext uri="{BB962C8B-B14F-4D97-AF65-F5344CB8AC3E}">
        <p14:creationId xmlns:p14="http://schemas.microsoft.com/office/powerpoint/2010/main" val="33774001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a:xfrm>
            <a:off x="576000" y="6210000"/>
            <a:ext cx="648000" cy="648000"/>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r>
              <a:rPr kumimoji="0" lang="de-DE" b="0" i="0" u="none" strike="noStrike" kern="1200" cap="none" spc="0" normalizeH="0" baseline="0" noProof="0" dirty="0">
                <a:ln>
                  <a:noFill/>
                </a:ln>
                <a:effectLst/>
                <a:uLnTx/>
                <a:uFillTx/>
              </a:rPr>
              <a:t>10</a:t>
            </a:r>
          </a:p>
        </p:txBody>
      </p:sp>
      <p:sp>
        <p:nvSpPr>
          <p:cNvPr id="3" name="Content Placeholder 2">
            <a:extLst>
              <a:ext uri="{FF2B5EF4-FFF2-40B4-BE49-F238E27FC236}">
                <a16:creationId xmlns:a16="http://schemas.microsoft.com/office/drawing/2014/main" id="{C512D0AF-AB78-4EAD-8D29-FEFB006603D6}"/>
              </a:ext>
            </a:extLst>
          </p:cNvPr>
          <p:cNvSpPr>
            <a:spLocks noGrp="1"/>
          </p:cNvSpPr>
          <p:nvPr>
            <p:ph idx="1"/>
          </p:nvPr>
        </p:nvSpPr>
        <p:spPr>
          <a:xfrm>
            <a:off x="576000" y="1884604"/>
            <a:ext cx="5641200" cy="4464000"/>
          </a:xfrm>
        </p:spPr>
        <p:txBody>
          <a:bodyPr vert="horz" lIns="91440" tIns="45720" rIns="91440" bIns="45720" rtlCol="0">
            <a:normAutofit/>
          </a:bodyPr>
          <a:lstStyle/>
          <a:p>
            <a:pPr marL="0" indent="0">
              <a:buNone/>
            </a:pPr>
            <a:endParaRPr lang="en-US" dirty="0"/>
          </a:p>
          <a:p>
            <a:r>
              <a:rPr lang="en-US" dirty="0"/>
              <a:t>Compartmentalize applications</a:t>
            </a:r>
          </a:p>
          <a:p>
            <a:pPr lvl="1"/>
            <a:r>
              <a:rPr lang="en-US" dirty="0"/>
              <a:t>Two memory domains (M</a:t>
            </a:r>
            <a:r>
              <a:rPr lang="en-US" baseline="-25000" dirty="0"/>
              <a:t>T </a:t>
            </a:r>
            <a:r>
              <a:rPr lang="en-US" dirty="0"/>
              <a:t>and M</a:t>
            </a:r>
            <a:r>
              <a:rPr lang="en-US" baseline="-25000" dirty="0"/>
              <a:t>U</a:t>
            </a:r>
            <a:r>
              <a:rPr lang="en-US" dirty="0"/>
              <a:t>)</a:t>
            </a:r>
          </a:p>
          <a:p>
            <a:pPr lvl="1"/>
            <a:r>
              <a:rPr lang="en-US" dirty="0"/>
              <a:t>Trusted (T) and untrusted (U) components</a:t>
            </a:r>
          </a:p>
          <a:p>
            <a:r>
              <a:rPr lang="en-US" dirty="0"/>
              <a:t>Transferring control from U to T or vice versa via exploit-proof</a:t>
            </a:r>
            <a:r>
              <a:rPr lang="en-US" i="1" dirty="0"/>
              <a:t> </a:t>
            </a:r>
            <a:r>
              <a:rPr lang="en-US" b="1" dirty="0"/>
              <a:t>call gates</a:t>
            </a:r>
            <a:endParaRPr lang="en-US" dirty="0"/>
          </a:p>
        </p:txBody>
      </p:sp>
      <p:pic>
        <p:nvPicPr>
          <p:cNvPr id="6" name="Picture 5" descr="Graphical user interface, text, application&#10;&#10;Description automatically generated">
            <a:extLst>
              <a:ext uri="{FF2B5EF4-FFF2-40B4-BE49-F238E27FC236}">
                <a16:creationId xmlns:a16="http://schemas.microsoft.com/office/drawing/2014/main" id="{D59F1623-71D5-47C2-8D12-B26F2566FD7F}"/>
              </a:ext>
            </a:extLst>
          </p:cNvPr>
          <p:cNvPicPr>
            <a:picLocks noChangeAspect="1"/>
          </p:cNvPicPr>
          <p:nvPr/>
        </p:nvPicPr>
        <p:blipFill>
          <a:blip r:embed="rId3"/>
          <a:stretch>
            <a:fillRect/>
          </a:stretch>
        </p:blipFill>
        <p:spPr>
          <a:xfrm>
            <a:off x="6402941" y="1863892"/>
            <a:ext cx="5400000" cy="3591000"/>
          </a:xfrm>
          <a:prstGeom prst="rect">
            <a:avLst/>
          </a:prstGeom>
          <a:noFill/>
        </p:spPr>
      </p:pic>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207036"/>
            <a:ext cx="11041200" cy="1152000"/>
          </a:xfrm>
        </p:spPr>
        <p:txBody>
          <a:bodyPr anchor="ctr">
            <a:normAutofit/>
          </a:bodyPr>
          <a:lstStyle/>
          <a:p>
            <a:r>
              <a:rPr lang="en-US"/>
              <a:t>ERIM/</a:t>
            </a:r>
            <a:r>
              <a:rPr lang="en-US" err="1"/>
              <a:t>Hodor</a:t>
            </a:r>
            <a:endParaRPr lang="en-US"/>
          </a:p>
        </p:txBody>
      </p:sp>
      <p:sp>
        <p:nvSpPr>
          <p:cNvPr id="8" name="Ondertitel 8">
            <a:extLst>
              <a:ext uri="{FF2B5EF4-FFF2-40B4-BE49-F238E27FC236}">
                <a16:creationId xmlns:a16="http://schemas.microsoft.com/office/drawing/2014/main" id="{013A48AB-E151-487C-8435-2D057C14BA2E}"/>
              </a:ext>
            </a:extLst>
          </p:cNvPr>
          <p:cNvSpPr txBox="1">
            <a:spLocks/>
          </p:cNvSpPr>
          <p:nvPr/>
        </p:nvSpPr>
        <p:spPr>
          <a:xfrm>
            <a:off x="8370318" y="5383452"/>
            <a:ext cx="1688099" cy="303140"/>
          </a:xfrm>
          <a:prstGeom prst="rect">
            <a:avLst/>
          </a:prstGeom>
        </p:spPr>
        <p:txBody>
          <a:bodyPr>
            <a:noAutofit/>
          </a:bodyPr>
          <a:lstStyle>
            <a:lvl1pPr marL="411470" indent="-411470" algn="l" defTabSz="548626" rtl="0" eaLnBrk="1" latinLnBrk="0" hangingPunct="1">
              <a:lnSpc>
                <a:spcPct val="140000"/>
              </a:lnSpc>
              <a:spcBef>
                <a:spcPct val="20000"/>
              </a:spcBef>
              <a:buClr>
                <a:schemeClr val="tx2"/>
              </a:buClr>
              <a:buSzPct val="100000"/>
              <a:buFont typeface="Arial" panose="020B0604020202020204" pitchFamily="34" charset="0"/>
              <a:buChar char="›"/>
              <a:defRPr sz="2400" b="0" i="0" kern="1200">
                <a:solidFill>
                  <a:srgbClr val="000000"/>
                </a:solidFill>
                <a:latin typeface="Arial"/>
                <a:ea typeface="+mn-ea"/>
                <a:cs typeface="Arial"/>
              </a:defRPr>
            </a:lvl1pPr>
            <a:lvl2pPr marL="891518" indent="-342891" algn="l" defTabSz="548626" rtl="0" eaLnBrk="1" latinLnBrk="0" hangingPunct="1">
              <a:lnSpc>
                <a:spcPct val="140000"/>
              </a:lnSpc>
              <a:spcBef>
                <a:spcPct val="20000"/>
              </a:spcBef>
              <a:buClr>
                <a:schemeClr val="tx1"/>
              </a:buClr>
              <a:buSzPct val="100000"/>
              <a:buFontTx/>
              <a:buBlip>
                <a:blip r:embed="rId4"/>
              </a:buBlip>
              <a:defRPr sz="2160" b="0" i="0" kern="1200">
                <a:solidFill>
                  <a:srgbClr val="000000"/>
                </a:solidFill>
                <a:latin typeface="Arial"/>
                <a:ea typeface="+mn-ea"/>
                <a:cs typeface="Arial"/>
              </a:defRPr>
            </a:lvl2pPr>
            <a:lvl3pPr marL="1371566" indent="-274313" algn="l" defTabSz="548626" rtl="0" eaLnBrk="1" latinLnBrk="0" hangingPunct="1">
              <a:lnSpc>
                <a:spcPct val="140000"/>
              </a:lnSpc>
              <a:spcBef>
                <a:spcPct val="20000"/>
              </a:spcBef>
              <a:buClr>
                <a:schemeClr val="tx2"/>
              </a:buClr>
              <a:buSzPct val="100000"/>
              <a:buFontTx/>
              <a:buBlip>
                <a:blip r:embed="rId5"/>
              </a:buBlip>
              <a:defRPr sz="1920" b="0" i="0" kern="1200">
                <a:solidFill>
                  <a:srgbClr val="000000"/>
                </a:solidFill>
                <a:latin typeface="Arial"/>
                <a:ea typeface="+mn-ea"/>
                <a:cs typeface="Arial"/>
              </a:defRPr>
            </a:lvl3pPr>
            <a:lvl4pPr marL="1920192" indent="-274313" algn="l" defTabSz="548626" rtl="0" eaLnBrk="1" latinLnBrk="0" hangingPunct="1">
              <a:lnSpc>
                <a:spcPct val="140000"/>
              </a:lnSpc>
              <a:spcBef>
                <a:spcPct val="20000"/>
              </a:spcBef>
              <a:buClr>
                <a:schemeClr val="tx1"/>
              </a:buClr>
              <a:buSzPct val="100000"/>
              <a:buFontTx/>
              <a:buBlip>
                <a:blip r:embed="rId6"/>
              </a:buBlip>
              <a:defRPr sz="1920" b="0" i="0" kern="1200">
                <a:solidFill>
                  <a:srgbClr val="000000"/>
                </a:solidFill>
                <a:latin typeface="Arial"/>
                <a:ea typeface="+mn-ea"/>
                <a:cs typeface="Arial"/>
              </a:defRPr>
            </a:lvl4pPr>
            <a:lvl5pPr marL="2575496" indent="-380990" algn="l" defTabSz="548626" rtl="0" eaLnBrk="1" latinLnBrk="0" hangingPunct="1">
              <a:lnSpc>
                <a:spcPct val="140000"/>
              </a:lnSpc>
              <a:spcBef>
                <a:spcPct val="20000"/>
              </a:spcBef>
              <a:buClr>
                <a:schemeClr val="tx2"/>
              </a:buClr>
              <a:buSzPct val="100000"/>
              <a:buFontTx/>
              <a:buBlip>
                <a:blip r:embed="rId7"/>
              </a:buBlip>
              <a:defRPr sz="1920" b="0" i="0" kern="1200">
                <a:solidFill>
                  <a:srgbClr val="000000"/>
                </a:solidFill>
                <a:latin typeface="Arial"/>
                <a:ea typeface="+mn-ea"/>
                <a:cs typeface="Arial"/>
              </a:defRPr>
            </a:lvl5pPr>
            <a:lvl6pPr marL="3017445" indent="-274313" algn="l" defTabSz="548626" rtl="0" eaLnBrk="1" latinLnBrk="0" hangingPunct="1">
              <a:spcBef>
                <a:spcPct val="20000"/>
              </a:spcBef>
              <a:buFont typeface="Arial"/>
              <a:buChar char="•"/>
              <a:defRPr sz="2400" kern="1200">
                <a:solidFill>
                  <a:schemeClr val="tx1"/>
                </a:solidFill>
                <a:latin typeface="+mn-lt"/>
                <a:ea typeface="+mn-ea"/>
                <a:cs typeface="+mn-cs"/>
              </a:defRPr>
            </a:lvl6pPr>
            <a:lvl7pPr marL="3566071" indent="-274313" algn="l" defTabSz="548626" rtl="0" eaLnBrk="1" latinLnBrk="0" hangingPunct="1">
              <a:spcBef>
                <a:spcPct val="20000"/>
              </a:spcBef>
              <a:buFont typeface="Arial"/>
              <a:buChar char="•"/>
              <a:defRPr sz="2400" kern="1200">
                <a:solidFill>
                  <a:schemeClr val="tx1"/>
                </a:solidFill>
                <a:latin typeface="+mn-lt"/>
                <a:ea typeface="+mn-ea"/>
                <a:cs typeface="+mn-cs"/>
              </a:defRPr>
            </a:lvl7pPr>
            <a:lvl8pPr marL="4114697" indent="-274313" algn="l" defTabSz="548626" rtl="0" eaLnBrk="1" latinLnBrk="0" hangingPunct="1">
              <a:spcBef>
                <a:spcPct val="20000"/>
              </a:spcBef>
              <a:buFont typeface="Arial"/>
              <a:buChar char="•"/>
              <a:defRPr sz="2400" kern="1200">
                <a:solidFill>
                  <a:schemeClr val="tx1"/>
                </a:solidFill>
                <a:latin typeface="+mn-lt"/>
                <a:ea typeface="+mn-ea"/>
                <a:cs typeface="+mn-cs"/>
              </a:defRPr>
            </a:lvl8pPr>
            <a:lvl9pPr marL="4663323" indent="-274313" algn="l" defTabSz="548626" rtl="0" eaLnBrk="1" latinLnBrk="0" hangingPunct="1">
              <a:spcBef>
                <a:spcPct val="20000"/>
              </a:spcBef>
              <a:buFont typeface="Arial"/>
              <a:buChar char="•"/>
              <a:defRPr sz="2400" kern="1200">
                <a:solidFill>
                  <a:schemeClr val="tx1"/>
                </a:solidFill>
                <a:latin typeface="+mn-lt"/>
                <a:ea typeface="+mn-ea"/>
                <a:cs typeface="+mn-cs"/>
              </a:defRPr>
            </a:lvl9pPr>
          </a:lstStyle>
          <a:p>
            <a:pPr marL="0" indent="0">
              <a:buNone/>
            </a:pPr>
            <a:r>
              <a:rPr lang="en-US" sz="1400" b="1" dirty="0">
                <a:solidFill>
                  <a:schemeClr val="tx1"/>
                </a:solidFill>
              </a:rPr>
              <a:t>ERIM’s call gate</a:t>
            </a:r>
            <a:endParaRPr lang="en-US" sz="1400" b="1" dirty="0">
              <a:solidFill>
                <a:schemeClr val="tx1"/>
              </a:solidFill>
              <a:cs typeface="Calibri"/>
            </a:endParaRPr>
          </a:p>
          <a:p>
            <a:pPr marL="0" indent="0">
              <a:buNone/>
            </a:pPr>
            <a:r>
              <a:rPr lang="nl-NL" sz="1200" dirty="0">
                <a:solidFill>
                  <a:schemeClr val="bg1"/>
                </a:solidFill>
              </a:rPr>
              <a:t> </a:t>
            </a:r>
          </a:p>
        </p:txBody>
      </p:sp>
      <p:sp>
        <p:nvSpPr>
          <p:cNvPr id="7" name="Rectangle 6">
            <a:extLst>
              <a:ext uri="{FF2B5EF4-FFF2-40B4-BE49-F238E27FC236}">
                <a16:creationId xmlns:a16="http://schemas.microsoft.com/office/drawing/2014/main" id="{B6503BAE-C932-4447-9D50-0BF94C840402}"/>
              </a:ext>
            </a:extLst>
          </p:cNvPr>
          <p:cNvSpPr/>
          <p:nvPr/>
        </p:nvSpPr>
        <p:spPr>
          <a:xfrm>
            <a:off x="6391540" y="1734468"/>
            <a:ext cx="2983930" cy="1152000"/>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2629360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screenshot of a cell phone&#10;&#10;Description automatically generated">
            <a:extLst>
              <a:ext uri="{FF2B5EF4-FFF2-40B4-BE49-F238E27FC236}">
                <a16:creationId xmlns:a16="http://schemas.microsoft.com/office/drawing/2014/main" id="{59794AED-5AC6-4358-9505-67945A8A3159}"/>
              </a:ext>
            </a:extLst>
          </p:cNvPr>
          <p:cNvPicPr>
            <a:picLocks noChangeAspect="1"/>
          </p:cNvPicPr>
          <p:nvPr/>
        </p:nvPicPr>
        <p:blipFill>
          <a:blip r:embed="rId3"/>
          <a:stretch>
            <a:fillRect/>
          </a:stretch>
        </p:blipFill>
        <p:spPr>
          <a:xfrm>
            <a:off x="574675" y="2843214"/>
            <a:ext cx="5663954" cy="2037425"/>
          </a:xfrm>
          <a:prstGeom prst="rect">
            <a:avLst/>
          </a:prstGeom>
        </p:spPr>
      </p:pic>
      <p:pic>
        <p:nvPicPr>
          <p:cNvPr id="3" name="Picture 2" descr="Text&#10;&#10;Description automatically generated with medium confidence">
            <a:extLst>
              <a:ext uri="{FF2B5EF4-FFF2-40B4-BE49-F238E27FC236}">
                <a16:creationId xmlns:a16="http://schemas.microsoft.com/office/drawing/2014/main" id="{B0D03056-2675-4A86-B3FB-E28543D27214}"/>
              </a:ext>
            </a:extLst>
          </p:cNvPr>
          <p:cNvPicPr>
            <a:picLocks noChangeAspect="1"/>
          </p:cNvPicPr>
          <p:nvPr/>
        </p:nvPicPr>
        <p:blipFill>
          <a:blip r:embed="rId4"/>
          <a:stretch>
            <a:fillRect/>
          </a:stretch>
        </p:blipFill>
        <p:spPr>
          <a:xfrm>
            <a:off x="576000" y="134520"/>
            <a:ext cx="7630263" cy="1575144"/>
          </a:xfrm>
          <a:prstGeom prst="rect">
            <a:avLst/>
          </a:prstGeom>
        </p:spPr>
      </p:pic>
      <p:pic>
        <p:nvPicPr>
          <p:cNvPr id="5" name="Picture 4" descr="Graphical user interface, text, application, email&#10;&#10;Description automatically generated">
            <a:extLst>
              <a:ext uri="{FF2B5EF4-FFF2-40B4-BE49-F238E27FC236}">
                <a16:creationId xmlns:a16="http://schemas.microsoft.com/office/drawing/2014/main" id="{51B7F2B9-9E5F-4EF8-B283-9C8BBBAF4525}"/>
              </a:ext>
            </a:extLst>
          </p:cNvPr>
          <p:cNvPicPr>
            <a:picLocks noChangeAspect="1"/>
          </p:cNvPicPr>
          <p:nvPr/>
        </p:nvPicPr>
        <p:blipFill>
          <a:blip r:embed="rId5"/>
          <a:stretch>
            <a:fillRect/>
          </a:stretch>
        </p:blipFill>
        <p:spPr>
          <a:xfrm>
            <a:off x="6832847" y="5002688"/>
            <a:ext cx="4249050" cy="929817"/>
          </a:xfrm>
          <a:prstGeom prst="rect">
            <a:avLst/>
          </a:prstGeom>
        </p:spPr>
      </p:pic>
      <p:pic>
        <p:nvPicPr>
          <p:cNvPr id="7" name="Picture 6" descr="Chart, pie chart&#10;&#10;Description automatically generated">
            <a:extLst>
              <a:ext uri="{FF2B5EF4-FFF2-40B4-BE49-F238E27FC236}">
                <a16:creationId xmlns:a16="http://schemas.microsoft.com/office/drawing/2014/main" id="{BFDD455A-CE8F-488E-8A3E-F3E913F45C8A}"/>
              </a:ext>
            </a:extLst>
          </p:cNvPr>
          <p:cNvPicPr>
            <a:picLocks noChangeAspect="1"/>
          </p:cNvPicPr>
          <p:nvPr/>
        </p:nvPicPr>
        <p:blipFill>
          <a:blip r:embed="rId6"/>
          <a:stretch>
            <a:fillRect/>
          </a:stretch>
        </p:blipFill>
        <p:spPr>
          <a:xfrm>
            <a:off x="6646418" y="1571419"/>
            <a:ext cx="4166264" cy="3222594"/>
          </a:xfrm>
          <a:prstGeom prst="rect">
            <a:avLst/>
          </a:prstGeom>
        </p:spPr>
      </p:pic>
      <p:sp>
        <p:nvSpPr>
          <p:cNvPr id="8" name="Tijdelijke aanduiding voor dianummer 16">
            <a:extLst>
              <a:ext uri="{FF2B5EF4-FFF2-40B4-BE49-F238E27FC236}">
                <a16:creationId xmlns:a16="http://schemas.microsoft.com/office/drawing/2014/main" id="{9C844386-A831-4AEC-92FD-718F0FA2AB5C}"/>
              </a:ext>
            </a:extLst>
          </p:cNvPr>
          <p:cNvSpPr>
            <a:spLocks noGrp="1"/>
          </p:cNvSpPr>
          <p:nvPr>
            <p:ph type="sldNum" sz="quarter" idx="12"/>
          </p:nvPr>
        </p:nvSpPr>
        <p:spPr>
          <a:xfrm>
            <a:off x="576000" y="6210000"/>
            <a:ext cx="648000" cy="648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D814C8-F66B-4915-9FEC-D62A1DED085F}" type="slidenum">
              <a:rPr kumimoji="0" lang="de-DE" sz="1000" b="0" i="0" u="none" strike="noStrike" kern="1200" cap="none" spc="0" normalizeH="0" baseline="0" noProof="0" smtClean="0">
                <a:ln>
                  <a:noFill/>
                </a:ln>
                <a:solidFill>
                  <a:srgbClr val="FFFFFF"/>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de-DE" sz="1000" b="0"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3269668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a:xfrm>
            <a:off x="576000" y="6210000"/>
            <a:ext cx="648000" cy="648000"/>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r>
              <a:rPr kumimoji="0" lang="de-DE" b="0" i="0" u="none" strike="noStrike" kern="1200" cap="none" spc="0" normalizeH="0" baseline="0" noProof="0" dirty="0">
                <a:ln>
                  <a:noFill/>
                </a:ln>
                <a:effectLst/>
                <a:uLnTx/>
                <a:uFillTx/>
              </a:rPr>
              <a:t>10</a:t>
            </a:r>
          </a:p>
        </p:txBody>
      </p:sp>
      <p:sp>
        <p:nvSpPr>
          <p:cNvPr id="3" name="Content Placeholder 2">
            <a:extLst>
              <a:ext uri="{FF2B5EF4-FFF2-40B4-BE49-F238E27FC236}">
                <a16:creationId xmlns:a16="http://schemas.microsoft.com/office/drawing/2014/main" id="{C512D0AF-AB78-4EAD-8D29-FEFB006603D6}"/>
              </a:ext>
            </a:extLst>
          </p:cNvPr>
          <p:cNvSpPr>
            <a:spLocks noGrp="1"/>
          </p:cNvSpPr>
          <p:nvPr>
            <p:ph idx="1"/>
          </p:nvPr>
        </p:nvSpPr>
        <p:spPr>
          <a:xfrm>
            <a:off x="576000" y="1884604"/>
            <a:ext cx="5641200" cy="4464000"/>
          </a:xfrm>
        </p:spPr>
        <p:txBody>
          <a:bodyPr vert="horz" lIns="91440" tIns="45720" rIns="91440" bIns="45720" rtlCol="0">
            <a:normAutofit/>
          </a:bodyPr>
          <a:lstStyle/>
          <a:p>
            <a:pPr marL="0" indent="0">
              <a:buNone/>
            </a:pPr>
            <a:endParaRPr lang="en-US" dirty="0"/>
          </a:p>
          <a:p>
            <a:r>
              <a:rPr lang="en-US" dirty="0"/>
              <a:t>Compartmentalize applications</a:t>
            </a:r>
          </a:p>
          <a:p>
            <a:pPr lvl="1"/>
            <a:r>
              <a:rPr lang="en-US" dirty="0"/>
              <a:t>Two memory domains (M</a:t>
            </a:r>
            <a:r>
              <a:rPr lang="en-US" baseline="-25000" dirty="0"/>
              <a:t>T </a:t>
            </a:r>
            <a:r>
              <a:rPr lang="en-US" dirty="0"/>
              <a:t>and M</a:t>
            </a:r>
            <a:r>
              <a:rPr lang="en-US" baseline="-25000" dirty="0"/>
              <a:t>U</a:t>
            </a:r>
            <a:r>
              <a:rPr lang="en-US" dirty="0"/>
              <a:t>)</a:t>
            </a:r>
          </a:p>
          <a:p>
            <a:pPr lvl="1"/>
            <a:r>
              <a:rPr lang="en-US" dirty="0"/>
              <a:t>Trusted (T) and untrusted (U) components</a:t>
            </a:r>
          </a:p>
          <a:p>
            <a:r>
              <a:rPr lang="en-US"/>
              <a:t>Transferring control from U to T or vice versa via exploit-proof</a:t>
            </a:r>
            <a:r>
              <a:rPr lang="en-US" i="1"/>
              <a:t> </a:t>
            </a:r>
            <a:r>
              <a:rPr lang="en-US" b="1"/>
              <a:t>call gates</a:t>
            </a:r>
            <a:endParaRPr lang="en-US" dirty="0"/>
          </a:p>
        </p:txBody>
      </p:sp>
      <p:pic>
        <p:nvPicPr>
          <p:cNvPr id="6" name="Picture 5" descr="Graphical user interface, text, application&#10;&#10;Description automatically generated">
            <a:extLst>
              <a:ext uri="{FF2B5EF4-FFF2-40B4-BE49-F238E27FC236}">
                <a16:creationId xmlns:a16="http://schemas.microsoft.com/office/drawing/2014/main" id="{D59F1623-71D5-47C2-8D12-B26F2566FD7F}"/>
              </a:ext>
            </a:extLst>
          </p:cNvPr>
          <p:cNvPicPr>
            <a:picLocks noChangeAspect="1"/>
          </p:cNvPicPr>
          <p:nvPr/>
        </p:nvPicPr>
        <p:blipFill>
          <a:blip r:embed="rId3"/>
          <a:stretch>
            <a:fillRect/>
          </a:stretch>
        </p:blipFill>
        <p:spPr>
          <a:xfrm>
            <a:off x="6402941" y="1863892"/>
            <a:ext cx="5400000" cy="3591000"/>
          </a:xfrm>
          <a:prstGeom prst="rect">
            <a:avLst/>
          </a:prstGeom>
          <a:noFill/>
        </p:spPr>
      </p:pic>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207036"/>
            <a:ext cx="11041200" cy="1152000"/>
          </a:xfrm>
        </p:spPr>
        <p:txBody>
          <a:bodyPr anchor="ctr">
            <a:normAutofit/>
          </a:bodyPr>
          <a:lstStyle/>
          <a:p>
            <a:r>
              <a:rPr lang="en-US"/>
              <a:t>ERIM/</a:t>
            </a:r>
            <a:r>
              <a:rPr lang="en-US" err="1"/>
              <a:t>Hodor</a:t>
            </a:r>
            <a:endParaRPr lang="en-US"/>
          </a:p>
        </p:txBody>
      </p:sp>
      <p:sp>
        <p:nvSpPr>
          <p:cNvPr id="8" name="Ondertitel 8">
            <a:extLst>
              <a:ext uri="{FF2B5EF4-FFF2-40B4-BE49-F238E27FC236}">
                <a16:creationId xmlns:a16="http://schemas.microsoft.com/office/drawing/2014/main" id="{013A48AB-E151-487C-8435-2D057C14BA2E}"/>
              </a:ext>
            </a:extLst>
          </p:cNvPr>
          <p:cNvSpPr txBox="1">
            <a:spLocks/>
          </p:cNvSpPr>
          <p:nvPr/>
        </p:nvSpPr>
        <p:spPr>
          <a:xfrm>
            <a:off x="8370318" y="5383452"/>
            <a:ext cx="1688099" cy="303140"/>
          </a:xfrm>
          <a:prstGeom prst="rect">
            <a:avLst/>
          </a:prstGeom>
        </p:spPr>
        <p:txBody>
          <a:bodyPr>
            <a:noAutofit/>
          </a:bodyPr>
          <a:lstStyle>
            <a:lvl1pPr marL="411470" indent="-411470" algn="l" defTabSz="548626" rtl="0" eaLnBrk="1" latinLnBrk="0" hangingPunct="1">
              <a:lnSpc>
                <a:spcPct val="140000"/>
              </a:lnSpc>
              <a:spcBef>
                <a:spcPct val="20000"/>
              </a:spcBef>
              <a:buClr>
                <a:schemeClr val="tx2"/>
              </a:buClr>
              <a:buSzPct val="100000"/>
              <a:buFont typeface="Arial" panose="020B0604020202020204" pitchFamily="34" charset="0"/>
              <a:buChar char="›"/>
              <a:defRPr sz="2400" b="0" i="0" kern="1200">
                <a:solidFill>
                  <a:srgbClr val="000000"/>
                </a:solidFill>
                <a:latin typeface="Arial"/>
                <a:ea typeface="+mn-ea"/>
                <a:cs typeface="Arial"/>
              </a:defRPr>
            </a:lvl1pPr>
            <a:lvl2pPr marL="891518" indent="-342891" algn="l" defTabSz="548626" rtl="0" eaLnBrk="1" latinLnBrk="0" hangingPunct="1">
              <a:lnSpc>
                <a:spcPct val="140000"/>
              </a:lnSpc>
              <a:spcBef>
                <a:spcPct val="20000"/>
              </a:spcBef>
              <a:buClr>
                <a:schemeClr val="tx1"/>
              </a:buClr>
              <a:buSzPct val="100000"/>
              <a:buFontTx/>
              <a:buBlip>
                <a:blip r:embed="rId4"/>
              </a:buBlip>
              <a:defRPr sz="2160" b="0" i="0" kern="1200">
                <a:solidFill>
                  <a:srgbClr val="000000"/>
                </a:solidFill>
                <a:latin typeface="Arial"/>
                <a:ea typeface="+mn-ea"/>
                <a:cs typeface="Arial"/>
              </a:defRPr>
            </a:lvl2pPr>
            <a:lvl3pPr marL="1371566" indent="-274313" algn="l" defTabSz="548626" rtl="0" eaLnBrk="1" latinLnBrk="0" hangingPunct="1">
              <a:lnSpc>
                <a:spcPct val="140000"/>
              </a:lnSpc>
              <a:spcBef>
                <a:spcPct val="20000"/>
              </a:spcBef>
              <a:buClr>
                <a:schemeClr val="tx2"/>
              </a:buClr>
              <a:buSzPct val="100000"/>
              <a:buFontTx/>
              <a:buBlip>
                <a:blip r:embed="rId5"/>
              </a:buBlip>
              <a:defRPr sz="1920" b="0" i="0" kern="1200">
                <a:solidFill>
                  <a:srgbClr val="000000"/>
                </a:solidFill>
                <a:latin typeface="Arial"/>
                <a:ea typeface="+mn-ea"/>
                <a:cs typeface="Arial"/>
              </a:defRPr>
            </a:lvl3pPr>
            <a:lvl4pPr marL="1920192" indent="-274313" algn="l" defTabSz="548626" rtl="0" eaLnBrk="1" latinLnBrk="0" hangingPunct="1">
              <a:lnSpc>
                <a:spcPct val="140000"/>
              </a:lnSpc>
              <a:spcBef>
                <a:spcPct val="20000"/>
              </a:spcBef>
              <a:buClr>
                <a:schemeClr val="tx1"/>
              </a:buClr>
              <a:buSzPct val="100000"/>
              <a:buFontTx/>
              <a:buBlip>
                <a:blip r:embed="rId6"/>
              </a:buBlip>
              <a:defRPr sz="1920" b="0" i="0" kern="1200">
                <a:solidFill>
                  <a:srgbClr val="000000"/>
                </a:solidFill>
                <a:latin typeface="Arial"/>
                <a:ea typeface="+mn-ea"/>
                <a:cs typeface="Arial"/>
              </a:defRPr>
            </a:lvl4pPr>
            <a:lvl5pPr marL="2575496" indent="-380990" algn="l" defTabSz="548626" rtl="0" eaLnBrk="1" latinLnBrk="0" hangingPunct="1">
              <a:lnSpc>
                <a:spcPct val="140000"/>
              </a:lnSpc>
              <a:spcBef>
                <a:spcPct val="20000"/>
              </a:spcBef>
              <a:buClr>
                <a:schemeClr val="tx2"/>
              </a:buClr>
              <a:buSzPct val="100000"/>
              <a:buFontTx/>
              <a:buBlip>
                <a:blip r:embed="rId7"/>
              </a:buBlip>
              <a:defRPr sz="1920" b="0" i="0" kern="1200">
                <a:solidFill>
                  <a:srgbClr val="000000"/>
                </a:solidFill>
                <a:latin typeface="Arial"/>
                <a:ea typeface="+mn-ea"/>
                <a:cs typeface="Arial"/>
              </a:defRPr>
            </a:lvl5pPr>
            <a:lvl6pPr marL="3017445" indent="-274313" algn="l" defTabSz="548626" rtl="0" eaLnBrk="1" latinLnBrk="0" hangingPunct="1">
              <a:spcBef>
                <a:spcPct val="20000"/>
              </a:spcBef>
              <a:buFont typeface="Arial"/>
              <a:buChar char="•"/>
              <a:defRPr sz="2400" kern="1200">
                <a:solidFill>
                  <a:schemeClr val="tx1"/>
                </a:solidFill>
                <a:latin typeface="+mn-lt"/>
                <a:ea typeface="+mn-ea"/>
                <a:cs typeface="+mn-cs"/>
              </a:defRPr>
            </a:lvl6pPr>
            <a:lvl7pPr marL="3566071" indent="-274313" algn="l" defTabSz="548626" rtl="0" eaLnBrk="1" latinLnBrk="0" hangingPunct="1">
              <a:spcBef>
                <a:spcPct val="20000"/>
              </a:spcBef>
              <a:buFont typeface="Arial"/>
              <a:buChar char="•"/>
              <a:defRPr sz="2400" kern="1200">
                <a:solidFill>
                  <a:schemeClr val="tx1"/>
                </a:solidFill>
                <a:latin typeface="+mn-lt"/>
                <a:ea typeface="+mn-ea"/>
                <a:cs typeface="+mn-cs"/>
              </a:defRPr>
            </a:lvl7pPr>
            <a:lvl8pPr marL="4114697" indent="-274313" algn="l" defTabSz="548626" rtl="0" eaLnBrk="1" latinLnBrk="0" hangingPunct="1">
              <a:spcBef>
                <a:spcPct val="20000"/>
              </a:spcBef>
              <a:buFont typeface="Arial"/>
              <a:buChar char="•"/>
              <a:defRPr sz="2400" kern="1200">
                <a:solidFill>
                  <a:schemeClr val="tx1"/>
                </a:solidFill>
                <a:latin typeface="+mn-lt"/>
                <a:ea typeface="+mn-ea"/>
                <a:cs typeface="+mn-cs"/>
              </a:defRPr>
            </a:lvl8pPr>
            <a:lvl9pPr marL="4663323" indent="-274313" algn="l" defTabSz="548626" rtl="0" eaLnBrk="1" latinLnBrk="0" hangingPunct="1">
              <a:spcBef>
                <a:spcPct val="20000"/>
              </a:spcBef>
              <a:buFont typeface="Arial"/>
              <a:buChar char="•"/>
              <a:defRPr sz="2400" kern="1200">
                <a:solidFill>
                  <a:schemeClr val="tx1"/>
                </a:solidFill>
                <a:latin typeface="+mn-lt"/>
                <a:ea typeface="+mn-ea"/>
                <a:cs typeface="+mn-cs"/>
              </a:defRPr>
            </a:lvl9pPr>
          </a:lstStyle>
          <a:p>
            <a:pPr marL="0" indent="0">
              <a:buNone/>
            </a:pPr>
            <a:r>
              <a:rPr lang="en-US" sz="1400" b="1" dirty="0">
                <a:solidFill>
                  <a:schemeClr val="tx1"/>
                </a:solidFill>
              </a:rPr>
              <a:t>ERIM’s call gate</a:t>
            </a:r>
            <a:endParaRPr lang="en-US" sz="1400" b="1" dirty="0">
              <a:solidFill>
                <a:schemeClr val="tx1"/>
              </a:solidFill>
              <a:cs typeface="Calibri"/>
            </a:endParaRPr>
          </a:p>
          <a:p>
            <a:pPr marL="0" indent="0">
              <a:buNone/>
            </a:pPr>
            <a:r>
              <a:rPr lang="nl-NL" sz="1200" dirty="0">
                <a:solidFill>
                  <a:schemeClr val="bg1"/>
                </a:solidFill>
              </a:rPr>
              <a:t> </a:t>
            </a:r>
          </a:p>
        </p:txBody>
      </p:sp>
      <p:sp>
        <p:nvSpPr>
          <p:cNvPr id="10" name="Rectangle 9">
            <a:extLst>
              <a:ext uri="{FF2B5EF4-FFF2-40B4-BE49-F238E27FC236}">
                <a16:creationId xmlns:a16="http://schemas.microsoft.com/office/drawing/2014/main" id="{D0F867E5-4921-4CC9-8CF3-8DD3DAD2311B}"/>
              </a:ext>
            </a:extLst>
          </p:cNvPr>
          <p:cNvSpPr/>
          <p:nvPr/>
        </p:nvSpPr>
        <p:spPr>
          <a:xfrm>
            <a:off x="6386771" y="3444214"/>
            <a:ext cx="3671645" cy="1939237"/>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380006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a:xfrm>
            <a:off x="576000" y="6210000"/>
            <a:ext cx="648000" cy="648000"/>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r>
              <a:rPr kumimoji="0" lang="de-DE" b="0" i="0" u="none" strike="noStrike" kern="1200" cap="none" spc="0" normalizeH="0" baseline="0" noProof="0" dirty="0">
                <a:ln>
                  <a:noFill/>
                </a:ln>
                <a:effectLst/>
                <a:uLnTx/>
                <a:uFillTx/>
              </a:rPr>
              <a:t>11</a:t>
            </a:r>
          </a:p>
        </p:txBody>
      </p:sp>
      <p:sp>
        <p:nvSpPr>
          <p:cNvPr id="3" name="Content Placeholder 2">
            <a:extLst>
              <a:ext uri="{FF2B5EF4-FFF2-40B4-BE49-F238E27FC236}">
                <a16:creationId xmlns:a16="http://schemas.microsoft.com/office/drawing/2014/main" id="{C512D0AF-AB78-4EAD-8D29-FEFB006603D6}"/>
              </a:ext>
            </a:extLst>
          </p:cNvPr>
          <p:cNvSpPr>
            <a:spLocks noGrp="1"/>
          </p:cNvSpPr>
          <p:nvPr>
            <p:ph idx="1"/>
          </p:nvPr>
        </p:nvSpPr>
        <p:spPr>
          <a:xfrm>
            <a:off x="575999" y="1552518"/>
            <a:ext cx="6310575" cy="4464000"/>
          </a:xfrm>
        </p:spPr>
        <p:txBody>
          <a:bodyPr vert="horz" lIns="91440" tIns="45720" rIns="91440" bIns="45720" rtlCol="0">
            <a:normAutofit/>
          </a:bodyPr>
          <a:lstStyle/>
          <a:p>
            <a:pPr marL="0" indent="0">
              <a:buNone/>
            </a:pPr>
            <a:endParaRPr lang="en-US" dirty="0"/>
          </a:p>
          <a:p>
            <a:r>
              <a:rPr lang="en-US" dirty="0"/>
              <a:t>Eliminate unsafe instructions (ERIM) </a:t>
            </a:r>
          </a:p>
          <a:p>
            <a:r>
              <a:rPr lang="en-US" dirty="0"/>
              <a:t>Built-in PKU-based sandboxes</a:t>
            </a:r>
          </a:p>
          <a:p>
            <a:pPr lvl="1"/>
            <a:r>
              <a:rPr lang="en-US" dirty="0"/>
              <a:t>Scan </a:t>
            </a:r>
            <a:r>
              <a:rPr lang="en-US" i="1" dirty="0"/>
              <a:t>new</a:t>
            </a:r>
            <a:r>
              <a:rPr lang="en-US" dirty="0"/>
              <a:t> code for unsafe instructions</a:t>
            </a:r>
          </a:p>
          <a:p>
            <a:pPr lvl="1"/>
            <a:r>
              <a:rPr lang="en-US" dirty="0"/>
              <a:t>Mark pages containing unsafe instructions as non-executable (ERIM)</a:t>
            </a:r>
          </a:p>
          <a:p>
            <a:pPr lvl="1"/>
            <a:r>
              <a:rPr lang="en-US" dirty="0"/>
              <a:t>Leverage hardware breakpoints (</a:t>
            </a:r>
            <a:r>
              <a:rPr lang="en-US" dirty="0" err="1"/>
              <a:t>Hodor</a:t>
            </a:r>
            <a:r>
              <a:rPr lang="en-US" dirty="0"/>
              <a:t>)</a:t>
            </a:r>
          </a:p>
        </p:txBody>
      </p:sp>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207036"/>
            <a:ext cx="11041200" cy="1152000"/>
          </a:xfrm>
        </p:spPr>
        <p:txBody>
          <a:bodyPr anchor="ctr">
            <a:normAutofit/>
          </a:bodyPr>
          <a:lstStyle/>
          <a:p>
            <a:r>
              <a:rPr lang="en-US"/>
              <a:t>ERIM/</a:t>
            </a:r>
            <a:r>
              <a:rPr lang="en-US" err="1"/>
              <a:t>Hodor</a:t>
            </a:r>
            <a:endParaRPr lang="en-US"/>
          </a:p>
        </p:txBody>
      </p:sp>
      <p:pic>
        <p:nvPicPr>
          <p:cNvPr id="5" name="Picture 4" descr="Diagram&#10;&#10;Description automatically generated">
            <a:extLst>
              <a:ext uri="{FF2B5EF4-FFF2-40B4-BE49-F238E27FC236}">
                <a16:creationId xmlns:a16="http://schemas.microsoft.com/office/drawing/2014/main" id="{F6DD4876-5A85-4DBA-B64A-DAA9837F02F5}"/>
              </a:ext>
            </a:extLst>
          </p:cNvPr>
          <p:cNvPicPr>
            <a:picLocks noChangeAspect="1"/>
          </p:cNvPicPr>
          <p:nvPr/>
        </p:nvPicPr>
        <p:blipFill>
          <a:blip r:embed="rId3"/>
          <a:stretch>
            <a:fillRect/>
          </a:stretch>
        </p:blipFill>
        <p:spPr>
          <a:xfrm>
            <a:off x="7715250" y="1657840"/>
            <a:ext cx="3757876" cy="3542319"/>
          </a:xfrm>
          <a:prstGeom prst="rect">
            <a:avLst/>
          </a:prstGeom>
        </p:spPr>
      </p:pic>
    </p:spTree>
    <p:extLst>
      <p:ext uri="{BB962C8B-B14F-4D97-AF65-F5344CB8AC3E}">
        <p14:creationId xmlns:p14="http://schemas.microsoft.com/office/powerpoint/2010/main" val="35871511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12D0AF-AB78-4EAD-8D29-FEFB006603D6}"/>
              </a:ext>
            </a:extLst>
          </p:cNvPr>
          <p:cNvSpPr>
            <a:spLocks noGrp="1"/>
          </p:cNvSpPr>
          <p:nvPr>
            <p:ph idx="1"/>
          </p:nvPr>
        </p:nvSpPr>
        <p:spPr>
          <a:xfrm>
            <a:off x="576000" y="1656000"/>
            <a:ext cx="10739697" cy="4464000"/>
          </a:xfrm>
        </p:spPr>
        <p:txBody>
          <a:bodyPr vert="horz" lIns="91440" tIns="45720" rIns="91440" bIns="45720" rtlCol="0" anchor="t">
            <a:normAutofit/>
          </a:bodyPr>
          <a:lstStyle/>
          <a:p>
            <a:pPr marL="0" indent="0">
              <a:buNone/>
            </a:pPr>
            <a:endParaRPr lang="en-US" dirty="0">
              <a:cs typeface="Arial"/>
            </a:endParaRPr>
          </a:p>
          <a:p>
            <a:pPr marL="0" indent="0">
              <a:buNone/>
            </a:pPr>
            <a:endParaRPr lang="en-US" dirty="0">
              <a:cs typeface="Calibri"/>
            </a:endParaRPr>
          </a:p>
        </p:txBody>
      </p:sp>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rgbClr val="FFFFFF"/>
                </a:solidFill>
              </a:rPr>
              <a:t>12</a:t>
            </a:r>
            <a:endParaRPr kumimoji="0" lang="de-DE" sz="10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154785"/>
            <a:ext cx="11041200" cy="1152000"/>
          </a:xfrm>
        </p:spPr>
        <p:txBody>
          <a:bodyPr>
            <a:normAutofit/>
          </a:bodyPr>
          <a:lstStyle/>
          <a:p>
            <a:r>
              <a:rPr lang="en-US" dirty="0">
                <a:latin typeface="Arial"/>
                <a:cs typeface="Calibri Light"/>
              </a:rPr>
              <a:t>Challenges of PKU-based Sandboxing</a:t>
            </a:r>
            <a:endParaRPr lang="en-US" dirty="0">
              <a:cs typeface="Calibri Light"/>
            </a:endParaRPr>
          </a:p>
        </p:txBody>
      </p:sp>
      <p:sp>
        <p:nvSpPr>
          <p:cNvPr id="5" name="Content Placeholder 2">
            <a:extLst>
              <a:ext uri="{FF2B5EF4-FFF2-40B4-BE49-F238E27FC236}">
                <a16:creationId xmlns:a16="http://schemas.microsoft.com/office/drawing/2014/main" id="{69C324AC-9721-4748-8AE1-B536572E4AE0}"/>
              </a:ext>
            </a:extLst>
          </p:cNvPr>
          <p:cNvSpPr txBox="1">
            <a:spLocks/>
          </p:cNvSpPr>
          <p:nvPr/>
        </p:nvSpPr>
        <p:spPr>
          <a:xfrm>
            <a:off x="728400" y="1808400"/>
            <a:ext cx="10739697" cy="4464000"/>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latin typeface="Arial"/>
                <a:cs typeface="Calibri"/>
              </a:rPr>
              <a:t>Handling of unsafe instructions</a:t>
            </a:r>
          </a:p>
          <a:p>
            <a:r>
              <a:rPr lang="en-US" dirty="0">
                <a:latin typeface="Arial"/>
                <a:cs typeface="Calibri"/>
              </a:rPr>
              <a:t>PKU Pitfalls (Conor et al. 2020)</a:t>
            </a:r>
          </a:p>
          <a:p>
            <a:pPr lvl="1"/>
            <a:r>
              <a:rPr lang="en-US" dirty="0">
                <a:latin typeface="Arial"/>
                <a:cs typeface="Calibri"/>
              </a:rPr>
              <a:t>Inconsistencies of PT and PKU permissions</a:t>
            </a:r>
          </a:p>
          <a:p>
            <a:pPr lvl="1"/>
            <a:r>
              <a:rPr lang="en-US" dirty="0">
                <a:latin typeface="Arial"/>
                <a:cs typeface="Calibri"/>
              </a:rPr>
              <a:t>Mappings with mutable backings</a:t>
            </a:r>
          </a:p>
          <a:p>
            <a:pPr lvl="1"/>
            <a:r>
              <a:rPr lang="en-US" dirty="0">
                <a:latin typeface="Arial"/>
                <a:cs typeface="Calibri"/>
              </a:rPr>
              <a:t>Changing code by relocation</a:t>
            </a:r>
          </a:p>
          <a:p>
            <a:pPr lvl="1"/>
            <a:r>
              <a:rPr lang="en-US" dirty="0">
                <a:latin typeface="Arial"/>
                <a:cs typeface="Calibri"/>
              </a:rPr>
              <a:t>Influencing intra-process behavior with seccomp</a:t>
            </a:r>
          </a:p>
          <a:p>
            <a:pPr lvl="1"/>
            <a:r>
              <a:rPr lang="en-US" dirty="0">
                <a:latin typeface="Arial"/>
                <a:cs typeface="Calibri"/>
              </a:rPr>
              <a:t>Modifying trusted mappings</a:t>
            </a:r>
          </a:p>
          <a:p>
            <a:pPr lvl="1"/>
            <a:r>
              <a:rPr lang="en-US" dirty="0">
                <a:latin typeface="Arial"/>
                <a:cs typeface="Calibri"/>
              </a:rPr>
              <a:t>Race conditions in scanning</a:t>
            </a:r>
          </a:p>
          <a:p>
            <a:pPr lvl="1"/>
            <a:r>
              <a:rPr lang="en-US" dirty="0">
                <a:latin typeface="Arial"/>
                <a:cs typeface="Calibri"/>
              </a:rPr>
              <a:t>Signal context attacks</a:t>
            </a:r>
          </a:p>
          <a:p>
            <a:r>
              <a:rPr lang="en-US" dirty="0">
                <a:cs typeface="Arial"/>
              </a:rPr>
              <a:t>New PKU Pitfalls</a:t>
            </a:r>
          </a:p>
          <a:p>
            <a:pPr lvl="1"/>
            <a:r>
              <a:rPr lang="en-US" dirty="0">
                <a:cs typeface="Arial"/>
              </a:rPr>
              <a:t>Vetted unsafe instruction relocation</a:t>
            </a:r>
          </a:p>
          <a:p>
            <a:pPr lvl="1"/>
            <a:r>
              <a:rPr lang="en-US" dirty="0">
                <a:cs typeface="Arial"/>
              </a:rPr>
              <a:t>Incomplete debug register update</a:t>
            </a:r>
          </a:p>
          <a:p>
            <a:pPr marL="0" indent="0">
              <a:buNone/>
            </a:pPr>
            <a:endParaRPr lang="en-US" dirty="0">
              <a:cs typeface="Arial"/>
            </a:endParaRPr>
          </a:p>
          <a:p>
            <a:pPr marL="0" indent="0">
              <a:buNone/>
            </a:pPr>
            <a:endParaRPr lang="en-US" dirty="0">
              <a:cs typeface="Arial"/>
            </a:endParaRPr>
          </a:p>
          <a:p>
            <a:endParaRPr lang="en-US" dirty="0">
              <a:cs typeface="Calibri"/>
            </a:endParaRPr>
          </a:p>
        </p:txBody>
      </p:sp>
      <p:pic>
        <p:nvPicPr>
          <p:cNvPr id="6" name="Picture 5" descr="A person with a mustache&#10;&#10;Description automatically generated with medium confidence">
            <a:extLst>
              <a:ext uri="{FF2B5EF4-FFF2-40B4-BE49-F238E27FC236}">
                <a16:creationId xmlns:a16="http://schemas.microsoft.com/office/drawing/2014/main" id="{39158055-2AF5-4975-8F9C-24FE23FED3D5}"/>
              </a:ext>
            </a:extLst>
          </p:cNvPr>
          <p:cNvPicPr>
            <a:picLocks noChangeAspect="1"/>
          </p:cNvPicPr>
          <p:nvPr/>
        </p:nvPicPr>
        <p:blipFill>
          <a:blip r:embed="rId3"/>
          <a:stretch>
            <a:fillRect/>
          </a:stretch>
        </p:blipFill>
        <p:spPr>
          <a:xfrm>
            <a:off x="9395533" y="0"/>
            <a:ext cx="2796467" cy="2006373"/>
          </a:xfrm>
          <a:prstGeom prst="rect">
            <a:avLst/>
          </a:prstGeom>
        </p:spPr>
      </p:pic>
      <p:pic>
        <p:nvPicPr>
          <p:cNvPr id="7" name="Picture 6" descr="Logo&#10;&#10;Description automatically generated">
            <a:extLst>
              <a:ext uri="{FF2B5EF4-FFF2-40B4-BE49-F238E27FC236}">
                <a16:creationId xmlns:a16="http://schemas.microsoft.com/office/drawing/2014/main" id="{CD2A4FA6-E302-4AF3-B597-91B4E94395BD}"/>
              </a:ext>
            </a:extLst>
          </p:cNvPr>
          <p:cNvPicPr>
            <a:picLocks noChangeAspect="1"/>
          </p:cNvPicPr>
          <p:nvPr/>
        </p:nvPicPr>
        <p:blipFill>
          <a:blip r:embed="rId4"/>
          <a:stretch>
            <a:fillRect/>
          </a:stretch>
        </p:blipFill>
        <p:spPr>
          <a:xfrm>
            <a:off x="4919664" y="1808400"/>
            <a:ext cx="1812577" cy="295275"/>
          </a:xfrm>
          <a:prstGeom prst="rect">
            <a:avLst/>
          </a:prstGeom>
        </p:spPr>
      </p:pic>
      <p:pic>
        <p:nvPicPr>
          <p:cNvPr id="9" name="Picture 8" descr="Logo&#10;&#10;Description automatically generated">
            <a:extLst>
              <a:ext uri="{FF2B5EF4-FFF2-40B4-BE49-F238E27FC236}">
                <a16:creationId xmlns:a16="http://schemas.microsoft.com/office/drawing/2014/main" id="{58FFBE04-5BA3-4F9C-BE2F-6914BE3A69DF}"/>
              </a:ext>
            </a:extLst>
          </p:cNvPr>
          <p:cNvPicPr>
            <a:picLocks noChangeAspect="1"/>
          </p:cNvPicPr>
          <p:nvPr/>
        </p:nvPicPr>
        <p:blipFill>
          <a:blip r:embed="rId4"/>
          <a:stretch>
            <a:fillRect/>
          </a:stretch>
        </p:blipFill>
        <p:spPr>
          <a:xfrm>
            <a:off x="5897392" y="5205412"/>
            <a:ext cx="1812577" cy="295275"/>
          </a:xfrm>
          <a:prstGeom prst="rect">
            <a:avLst/>
          </a:prstGeom>
        </p:spPr>
      </p:pic>
      <p:pic>
        <p:nvPicPr>
          <p:cNvPr id="10" name="Picture 9" descr="Logo&#10;&#10;Description automatically generated">
            <a:extLst>
              <a:ext uri="{FF2B5EF4-FFF2-40B4-BE49-F238E27FC236}">
                <a16:creationId xmlns:a16="http://schemas.microsoft.com/office/drawing/2014/main" id="{A95891B8-1312-4064-996C-C539DF0F1A4D}"/>
              </a:ext>
            </a:extLst>
          </p:cNvPr>
          <p:cNvPicPr>
            <a:picLocks noChangeAspect="1"/>
          </p:cNvPicPr>
          <p:nvPr/>
        </p:nvPicPr>
        <p:blipFill>
          <a:blip r:embed="rId4"/>
          <a:stretch>
            <a:fillRect/>
          </a:stretch>
        </p:blipFill>
        <p:spPr>
          <a:xfrm>
            <a:off x="5724001" y="5617273"/>
            <a:ext cx="1812577" cy="295275"/>
          </a:xfrm>
          <a:prstGeom prst="rect">
            <a:avLst/>
          </a:prstGeom>
        </p:spPr>
      </p:pic>
    </p:spTree>
    <p:extLst>
      <p:ext uri="{BB962C8B-B14F-4D97-AF65-F5344CB8AC3E}">
        <p14:creationId xmlns:p14="http://schemas.microsoft.com/office/powerpoint/2010/main" val="2695619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5">
                                            <p:txEl>
                                              <p:pRg st="4" end="4"/>
                                            </p:txEl>
                                          </p:spTgt>
                                        </p:tgtEl>
                                        <p:attrNameLst>
                                          <p:attrName>style.opacity</p:attrName>
                                        </p:attrNameLst>
                                      </p:cBhvr>
                                      <p:to>
                                        <p:strVal val="0.25"/>
                                      </p:to>
                                    </p:set>
                                    <p:animEffect filter="image" prLst="opacity: 0.25">
                                      <p:cBhvr rctx="IE">
                                        <p:cTn id="7" dur="indefinite"/>
                                        <p:tgtEl>
                                          <p:spTgt spid="5">
                                            <p:txEl>
                                              <p:pRg st="4" end="4"/>
                                            </p:txEl>
                                          </p:spTgt>
                                        </p:tgtEl>
                                      </p:cBhvr>
                                    </p:animEffect>
                                  </p:childTnLst>
                                </p:cTn>
                              </p:par>
                              <p:par>
                                <p:cTn id="8" presetID="9" presetClass="emph" presetSubtype="0" nodeType="withEffect">
                                  <p:stCondLst>
                                    <p:cond delay="0"/>
                                  </p:stCondLst>
                                  <p:childTnLst>
                                    <p:set>
                                      <p:cBhvr>
                                        <p:cTn id="9" dur="indefinite"/>
                                        <p:tgtEl>
                                          <p:spTgt spid="5">
                                            <p:txEl>
                                              <p:pRg st="5" end="5"/>
                                            </p:txEl>
                                          </p:spTgt>
                                        </p:tgtEl>
                                        <p:attrNameLst>
                                          <p:attrName>style.opacity</p:attrName>
                                        </p:attrNameLst>
                                      </p:cBhvr>
                                      <p:to>
                                        <p:strVal val="0.25"/>
                                      </p:to>
                                    </p:set>
                                    <p:animEffect filter="image" prLst="opacity: 0.25">
                                      <p:cBhvr rctx="IE">
                                        <p:cTn id="10" dur="indefinite"/>
                                        <p:tgtEl>
                                          <p:spTgt spid="5">
                                            <p:txEl>
                                              <p:pRg st="5" end="5"/>
                                            </p:txEl>
                                          </p:spTgt>
                                        </p:tgtEl>
                                      </p:cBhvr>
                                    </p:animEffect>
                                  </p:childTnLst>
                                </p:cTn>
                              </p:par>
                              <p:par>
                                <p:cTn id="11" presetID="9" presetClass="emph" presetSubtype="0" nodeType="withEffect">
                                  <p:stCondLst>
                                    <p:cond delay="0"/>
                                  </p:stCondLst>
                                  <p:childTnLst>
                                    <p:set>
                                      <p:cBhvr>
                                        <p:cTn id="12" dur="indefinite"/>
                                        <p:tgtEl>
                                          <p:spTgt spid="5">
                                            <p:txEl>
                                              <p:pRg st="8" end="8"/>
                                            </p:txEl>
                                          </p:spTgt>
                                        </p:tgtEl>
                                        <p:attrNameLst>
                                          <p:attrName>style.opacity</p:attrName>
                                        </p:attrNameLst>
                                      </p:cBhvr>
                                      <p:to>
                                        <p:strVal val="0.25"/>
                                      </p:to>
                                    </p:set>
                                    <p:animEffect filter="image" prLst="opacity: 0.25">
                                      <p:cBhvr rctx="IE">
                                        <p:cTn id="13" dur="indefinite"/>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C1945BA-C62D-47B8-B054-02FB7CF7EF70}"/>
              </a:ext>
            </a:extLst>
          </p:cNvPr>
          <p:cNvSpPr>
            <a:spLocks noGrp="1"/>
          </p:cNvSpPr>
          <p:nvPr>
            <p:ph type="title"/>
          </p:nvPr>
        </p:nvSpPr>
        <p:spPr>
          <a:xfrm>
            <a:off x="3073848" y="3320252"/>
            <a:ext cx="7124964" cy="651797"/>
          </a:xfrm>
        </p:spPr>
        <p:txBody>
          <a:bodyPr>
            <a:normAutofit/>
          </a:bodyPr>
          <a:lstStyle/>
          <a:p>
            <a:r>
              <a:rPr lang="en-US" dirty="0"/>
              <a:t>Handling of Unsafe Instructions</a:t>
            </a:r>
          </a:p>
        </p:txBody>
      </p:sp>
      <p:sp>
        <p:nvSpPr>
          <p:cNvPr id="8" name="Tijdelijke aanduiding voor dianummer 16">
            <a:extLst>
              <a:ext uri="{FF2B5EF4-FFF2-40B4-BE49-F238E27FC236}">
                <a16:creationId xmlns:a16="http://schemas.microsoft.com/office/drawing/2014/main" id="{7B853BA9-8B7E-4B82-9D8B-A2610A1DF7D2}"/>
              </a:ext>
            </a:extLst>
          </p:cNvPr>
          <p:cNvSpPr>
            <a:spLocks noGrp="1"/>
          </p:cNvSpPr>
          <p:nvPr>
            <p:ph type="sldNum" sz="quarter" idx="12"/>
          </p:nvPr>
        </p:nvSpPr>
        <p:spPr>
          <a:xfrm>
            <a:off x="576000" y="6210000"/>
            <a:ext cx="648000" cy="648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rgbClr val="FFFFFF"/>
                </a:solidFill>
              </a:rPr>
              <a:t>13</a:t>
            </a:r>
            <a:endParaRPr kumimoji="0" lang="de-DE" sz="10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16" name="Picture 15" descr="A picture containing text, sign, container, can&#10;&#10;Description automatically generated">
            <a:extLst>
              <a:ext uri="{FF2B5EF4-FFF2-40B4-BE49-F238E27FC236}">
                <a16:creationId xmlns:a16="http://schemas.microsoft.com/office/drawing/2014/main" id="{72F61F91-1733-4F0E-B894-75837541CB83}"/>
              </a:ext>
            </a:extLst>
          </p:cNvPr>
          <p:cNvPicPr>
            <a:picLocks noChangeAspect="1"/>
          </p:cNvPicPr>
          <p:nvPr/>
        </p:nvPicPr>
        <p:blipFill>
          <a:blip r:embed="rId3"/>
          <a:stretch>
            <a:fillRect/>
          </a:stretch>
        </p:blipFill>
        <p:spPr>
          <a:xfrm>
            <a:off x="8744505" y="0"/>
            <a:ext cx="3447495" cy="2575237"/>
          </a:xfrm>
          <a:prstGeom prst="rect">
            <a:avLst/>
          </a:prstGeom>
        </p:spPr>
      </p:pic>
    </p:spTree>
    <p:extLst>
      <p:ext uri="{BB962C8B-B14F-4D97-AF65-F5344CB8AC3E}">
        <p14:creationId xmlns:p14="http://schemas.microsoft.com/office/powerpoint/2010/main" val="16490919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12D0AF-AB78-4EAD-8D29-FEFB006603D6}"/>
              </a:ext>
            </a:extLst>
          </p:cNvPr>
          <p:cNvSpPr>
            <a:spLocks noGrp="1"/>
          </p:cNvSpPr>
          <p:nvPr>
            <p:ph idx="1"/>
          </p:nvPr>
        </p:nvSpPr>
        <p:spPr>
          <a:xfrm>
            <a:off x="576000" y="1656000"/>
            <a:ext cx="10739697" cy="4464000"/>
          </a:xfrm>
        </p:spPr>
        <p:txBody>
          <a:bodyPr vert="horz" lIns="91440" tIns="45720" rIns="91440" bIns="45720" rtlCol="0" anchor="t">
            <a:normAutofit/>
          </a:bodyPr>
          <a:lstStyle/>
          <a:p>
            <a:pPr marL="0" indent="0">
              <a:buNone/>
            </a:pPr>
            <a:endParaRPr lang="en-US" dirty="0">
              <a:cs typeface="Arial"/>
            </a:endParaRPr>
          </a:p>
          <a:p>
            <a:pPr marL="0" indent="0">
              <a:buNone/>
            </a:pPr>
            <a:endParaRPr lang="en-US" dirty="0">
              <a:cs typeface="Calibri"/>
            </a:endParaRPr>
          </a:p>
        </p:txBody>
      </p:sp>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FFFFFF"/>
                </a:solidFill>
                <a:effectLst/>
                <a:uLnTx/>
                <a:uFillTx/>
                <a:latin typeface="Arial" charset="0"/>
                <a:ea typeface="+mn-ea"/>
                <a:cs typeface="+mn-cs"/>
              </a:rPr>
              <a:t>14</a:t>
            </a:r>
          </a:p>
        </p:txBody>
      </p:sp>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154785"/>
            <a:ext cx="11041200" cy="1152000"/>
          </a:xfrm>
        </p:spPr>
        <p:txBody>
          <a:bodyPr>
            <a:normAutofit/>
          </a:bodyPr>
          <a:lstStyle/>
          <a:p>
            <a:r>
              <a:rPr lang="en-US" dirty="0"/>
              <a:t>Handling of Unsafe Instructions</a:t>
            </a:r>
            <a:endParaRPr lang="en-US" dirty="0">
              <a:cs typeface="Calibri Light"/>
            </a:endParaRPr>
          </a:p>
        </p:txBody>
      </p:sp>
      <p:sp>
        <p:nvSpPr>
          <p:cNvPr id="5" name="Content Placeholder 2">
            <a:extLst>
              <a:ext uri="{FF2B5EF4-FFF2-40B4-BE49-F238E27FC236}">
                <a16:creationId xmlns:a16="http://schemas.microsoft.com/office/drawing/2014/main" id="{69C324AC-9721-4748-8AE1-B536572E4AE0}"/>
              </a:ext>
            </a:extLst>
          </p:cNvPr>
          <p:cNvSpPr txBox="1">
            <a:spLocks/>
          </p:cNvSpPr>
          <p:nvPr/>
        </p:nvSpPr>
        <p:spPr>
          <a:xfrm>
            <a:off x="728400" y="1808400"/>
            <a:ext cx="11041200" cy="4464000"/>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latin typeface="Arial"/>
                <a:cs typeface="Calibri"/>
              </a:rPr>
              <a:t>We examined </a:t>
            </a:r>
            <a:r>
              <a:rPr lang="en-US" dirty="0" err="1">
                <a:latin typeface="Arial"/>
                <a:cs typeface="Calibri"/>
              </a:rPr>
              <a:t>Hodor</a:t>
            </a:r>
            <a:r>
              <a:rPr kumimoji="0" lang="en-US" sz="2400" b="0" i="0" u="none" strike="noStrike" kern="1200" cap="none" spc="0" normalizeH="0" baseline="38000" noProof="0" dirty="0">
                <a:ln>
                  <a:noFill/>
                </a:ln>
                <a:solidFill>
                  <a:srgbClr val="2F4D5D"/>
                </a:solidFill>
                <a:effectLst/>
                <a:uLnTx/>
                <a:uFillTx/>
                <a:latin typeface="Arial" panose="020B0604020202020204"/>
                <a:ea typeface="+mn-ea"/>
                <a:cs typeface="+mn-cs"/>
              </a:rPr>
              <a:t>[1]</a:t>
            </a:r>
            <a:r>
              <a:rPr lang="en-US" dirty="0">
                <a:solidFill>
                  <a:srgbClr val="2F4D5D"/>
                </a:solidFill>
                <a:latin typeface="Arial" panose="020B0604020202020204"/>
              </a:rPr>
              <a:t> </a:t>
            </a:r>
            <a:r>
              <a:rPr lang="en-US" dirty="0">
                <a:latin typeface="Arial"/>
                <a:cs typeface="Calibri"/>
              </a:rPr>
              <a:t>and ERIM</a:t>
            </a:r>
            <a:r>
              <a:rPr kumimoji="0" lang="en-US" sz="2400" b="0" i="0" u="none" strike="noStrike" kern="1200" cap="none" spc="0" normalizeH="0" baseline="38000" noProof="0" dirty="0">
                <a:ln>
                  <a:noFill/>
                </a:ln>
                <a:solidFill>
                  <a:srgbClr val="2F4D5D"/>
                </a:solidFill>
                <a:effectLst/>
                <a:uLnTx/>
                <a:uFillTx/>
                <a:latin typeface="Arial" panose="020B0604020202020204"/>
                <a:ea typeface="+mn-ea"/>
                <a:cs typeface="+mn-cs"/>
              </a:rPr>
              <a:t>[2]</a:t>
            </a:r>
            <a:endParaRPr lang="en-US" dirty="0">
              <a:latin typeface="Arial"/>
              <a:cs typeface="Calibri"/>
            </a:endParaRPr>
          </a:p>
          <a:p>
            <a:r>
              <a:rPr lang="en-US" dirty="0" err="1"/>
              <a:t>Hodor’s</a:t>
            </a:r>
            <a:r>
              <a:rPr lang="en-US" dirty="0"/>
              <a:t> sandbox does not vet </a:t>
            </a:r>
            <a:r>
              <a:rPr lang="en-US" b="1" dirty="0" err="1"/>
              <a:t>xrstor</a:t>
            </a:r>
            <a:r>
              <a:rPr lang="en-US" dirty="0"/>
              <a:t> instructions</a:t>
            </a:r>
          </a:p>
          <a:p>
            <a:r>
              <a:rPr lang="en-US" dirty="0"/>
              <a:t>ERIM’s sandbox marks pages containing unsafe instructions as non-executable (after using binary rewriting to eliminate unsafe instructions offline)</a:t>
            </a:r>
          </a:p>
          <a:p>
            <a:pPr lvl="1"/>
            <a:r>
              <a:rPr lang="en-US" dirty="0"/>
              <a:t>Works for old systems</a:t>
            </a:r>
          </a:p>
          <a:p>
            <a:pPr lvl="1"/>
            <a:r>
              <a:rPr lang="en-US" dirty="0"/>
              <a:t>Usability or security issues for recent systems</a:t>
            </a:r>
            <a:endParaRPr lang="en-US" dirty="0">
              <a:latin typeface="Arial"/>
              <a:cs typeface="Calibri"/>
            </a:endParaRPr>
          </a:p>
          <a:p>
            <a:pPr marL="0" indent="0">
              <a:buNone/>
            </a:pPr>
            <a:br>
              <a:rPr lang="en-US" dirty="0"/>
            </a:br>
            <a:endParaRPr lang="en-US" dirty="0">
              <a:cs typeface="Arial"/>
            </a:endParaRPr>
          </a:p>
          <a:p>
            <a:endParaRPr lang="en-US" dirty="0">
              <a:cs typeface="Calibri"/>
            </a:endParaRPr>
          </a:p>
        </p:txBody>
      </p:sp>
      <p:pic>
        <p:nvPicPr>
          <p:cNvPr id="7" name="Picture 6" descr="Text&#10;&#10;Description automatically generated with medium confidence">
            <a:extLst>
              <a:ext uri="{FF2B5EF4-FFF2-40B4-BE49-F238E27FC236}">
                <a16:creationId xmlns:a16="http://schemas.microsoft.com/office/drawing/2014/main" id="{3CCC0940-71CE-4031-8FB8-9705A8E801EF}"/>
              </a:ext>
            </a:extLst>
          </p:cNvPr>
          <p:cNvPicPr>
            <a:picLocks noChangeAspect="1"/>
          </p:cNvPicPr>
          <p:nvPr/>
        </p:nvPicPr>
        <p:blipFill>
          <a:blip r:embed="rId3"/>
          <a:stretch>
            <a:fillRect/>
          </a:stretch>
        </p:blipFill>
        <p:spPr>
          <a:xfrm>
            <a:off x="9395533" y="0"/>
            <a:ext cx="2796467" cy="2017061"/>
          </a:xfrm>
          <a:prstGeom prst="rect">
            <a:avLst/>
          </a:prstGeom>
        </p:spPr>
      </p:pic>
      <p:sp>
        <p:nvSpPr>
          <p:cNvPr id="8" name="TextBox 7">
            <a:extLst>
              <a:ext uri="{FF2B5EF4-FFF2-40B4-BE49-F238E27FC236}">
                <a16:creationId xmlns:a16="http://schemas.microsoft.com/office/drawing/2014/main" id="{6FA144A8-8CF1-49D5-9529-05C3E2DFD995}"/>
              </a:ext>
            </a:extLst>
          </p:cNvPr>
          <p:cNvSpPr txBox="1"/>
          <p:nvPr/>
        </p:nvSpPr>
        <p:spPr>
          <a:xfrm>
            <a:off x="728400" y="5784594"/>
            <a:ext cx="6273788" cy="553998"/>
          </a:xfrm>
          <a:prstGeom prst="rect">
            <a:avLst/>
          </a:prstGeom>
          <a:noFill/>
        </p:spPr>
        <p:txBody>
          <a:bodyPr wrap="square">
            <a:spAutoFit/>
          </a:bodyPr>
          <a:lstStyle/>
          <a:p>
            <a:r>
              <a:rPr lang="en-US" sz="1000" dirty="0"/>
              <a:t>[1] https://github.com/hedayati/hodor</a:t>
            </a:r>
            <a:br>
              <a:rPr lang="en-US" sz="1000" dirty="0"/>
            </a:br>
            <a:r>
              <a:rPr lang="en-US" sz="1000" dirty="0"/>
              <a:t>[2] https://github.com/vahldiek/erim</a:t>
            </a:r>
            <a:endParaRPr lang="en-US" sz="1000" i="1" dirty="0"/>
          </a:p>
          <a:p>
            <a:endParaRPr lang="en-US" sz="1000" dirty="0"/>
          </a:p>
        </p:txBody>
      </p:sp>
    </p:spTree>
    <p:extLst>
      <p:ext uri="{BB962C8B-B14F-4D97-AF65-F5344CB8AC3E}">
        <p14:creationId xmlns:p14="http://schemas.microsoft.com/office/powerpoint/2010/main" val="112683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16">
            <a:extLst>
              <a:ext uri="{FF2B5EF4-FFF2-40B4-BE49-F238E27FC236}">
                <a16:creationId xmlns:a16="http://schemas.microsoft.com/office/drawing/2014/main" id="{7B853BA9-8B7E-4B82-9D8B-A2610A1DF7D2}"/>
              </a:ext>
            </a:extLst>
          </p:cNvPr>
          <p:cNvSpPr>
            <a:spLocks noGrp="1"/>
          </p:cNvSpPr>
          <p:nvPr>
            <p:ph type="sldNum" sz="quarter" idx="12"/>
          </p:nvPr>
        </p:nvSpPr>
        <p:spPr>
          <a:xfrm>
            <a:off x="576000" y="6210000"/>
            <a:ext cx="648000" cy="648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rgbClr val="FFFFFF"/>
                </a:solidFill>
              </a:rPr>
              <a:t>15</a:t>
            </a:r>
            <a:endParaRPr kumimoji="0" lang="de-DE" sz="10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9" name="Picture 8" descr="Diagram&#10;&#10;Description automatically generated">
            <a:extLst>
              <a:ext uri="{FF2B5EF4-FFF2-40B4-BE49-F238E27FC236}">
                <a16:creationId xmlns:a16="http://schemas.microsoft.com/office/drawing/2014/main" id="{3883506B-0085-4DDC-914E-42C1977B337F}"/>
              </a:ext>
            </a:extLst>
          </p:cNvPr>
          <p:cNvPicPr>
            <a:picLocks noChangeAspect="1"/>
          </p:cNvPicPr>
          <p:nvPr/>
        </p:nvPicPr>
        <p:blipFill>
          <a:blip r:embed="rId3"/>
          <a:stretch>
            <a:fillRect/>
          </a:stretch>
        </p:blipFill>
        <p:spPr>
          <a:xfrm>
            <a:off x="8744505" y="0"/>
            <a:ext cx="3447495" cy="2575237"/>
          </a:xfrm>
          <a:prstGeom prst="rect">
            <a:avLst/>
          </a:prstGeom>
        </p:spPr>
      </p:pic>
      <p:sp>
        <p:nvSpPr>
          <p:cNvPr id="10" name="Titel 3">
            <a:extLst>
              <a:ext uri="{FF2B5EF4-FFF2-40B4-BE49-F238E27FC236}">
                <a16:creationId xmlns:a16="http://schemas.microsoft.com/office/drawing/2014/main" id="{81BCFEBD-38D8-42AF-A6DE-789A42C0F09B}"/>
              </a:ext>
            </a:extLst>
          </p:cNvPr>
          <p:cNvSpPr txBox="1">
            <a:spLocks/>
          </p:cNvSpPr>
          <p:nvPr/>
        </p:nvSpPr>
        <p:spPr>
          <a:xfrm>
            <a:off x="3396403" y="3144914"/>
            <a:ext cx="6551720" cy="1444841"/>
          </a:xfrm>
          <a:prstGeom prst="rect">
            <a:avLst/>
          </a:prstGeom>
        </p:spPr>
        <p:txBody>
          <a:bodyPr vert="horz" lIns="0" tIns="0" rIns="0" bIns="0" rtlCol="0" anchor="b" anchorCtr="0">
            <a:normAutofit fontScale="92500" lnSpcReduction="20000"/>
          </a:bodyPr>
          <a:lst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a:lstStyle>
          <a:p>
            <a:pPr algn="ctr"/>
            <a:r>
              <a:rPr lang="en-US" dirty="0"/>
              <a:t>PKU Pitfalls</a:t>
            </a:r>
            <a:br>
              <a:rPr lang="en-US" dirty="0"/>
            </a:br>
            <a:r>
              <a:rPr lang="en-US" dirty="0"/>
              <a:t>&amp;</a:t>
            </a:r>
            <a:br>
              <a:rPr lang="en-US" dirty="0"/>
            </a:br>
            <a:r>
              <a:rPr lang="en-US" dirty="0"/>
              <a:t>New PKU Pitfalls</a:t>
            </a:r>
          </a:p>
        </p:txBody>
      </p:sp>
    </p:spTree>
    <p:extLst>
      <p:ext uri="{BB962C8B-B14F-4D97-AF65-F5344CB8AC3E}">
        <p14:creationId xmlns:p14="http://schemas.microsoft.com/office/powerpoint/2010/main" val="38682813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12D0AF-AB78-4EAD-8D29-FEFB006603D6}"/>
              </a:ext>
            </a:extLst>
          </p:cNvPr>
          <p:cNvSpPr>
            <a:spLocks noGrp="1"/>
          </p:cNvSpPr>
          <p:nvPr>
            <p:ph idx="1"/>
          </p:nvPr>
        </p:nvSpPr>
        <p:spPr>
          <a:xfrm>
            <a:off x="576000" y="1656000"/>
            <a:ext cx="10739697" cy="4464000"/>
          </a:xfrm>
        </p:spPr>
        <p:txBody>
          <a:bodyPr vert="horz" lIns="91440" tIns="45720" rIns="91440" bIns="45720" rtlCol="0" anchor="t">
            <a:normAutofit/>
          </a:bodyPr>
          <a:lstStyle/>
          <a:p>
            <a:pPr marL="0" indent="0">
              <a:buNone/>
            </a:pPr>
            <a:endParaRPr lang="en-US" dirty="0">
              <a:cs typeface="Arial"/>
            </a:endParaRPr>
          </a:p>
          <a:p>
            <a:pPr marL="0" indent="0">
              <a:buNone/>
            </a:pPr>
            <a:endParaRPr lang="en-US" dirty="0">
              <a:cs typeface="Calibri"/>
            </a:endParaRPr>
          </a:p>
        </p:txBody>
      </p:sp>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FFFFFF"/>
                </a:solidFill>
                <a:effectLst/>
                <a:uLnTx/>
                <a:uFillTx/>
                <a:latin typeface="Arial" charset="0"/>
                <a:ea typeface="+mn-ea"/>
                <a:cs typeface="+mn-cs"/>
              </a:rPr>
              <a:t>16</a:t>
            </a:r>
          </a:p>
        </p:txBody>
      </p:sp>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154785"/>
            <a:ext cx="11041200" cy="1152000"/>
          </a:xfrm>
        </p:spPr>
        <p:txBody>
          <a:bodyPr>
            <a:normAutofit/>
          </a:bodyPr>
          <a:lstStyle/>
          <a:p>
            <a:r>
              <a:rPr lang="en-US" dirty="0">
                <a:latin typeface="Arial"/>
                <a:cs typeface="Calibri Light"/>
              </a:rPr>
              <a:t>PKU Pitfalls</a:t>
            </a:r>
            <a:endParaRPr lang="en-US" dirty="0">
              <a:cs typeface="Calibri Light"/>
            </a:endParaRPr>
          </a:p>
        </p:txBody>
      </p:sp>
      <p:sp>
        <p:nvSpPr>
          <p:cNvPr id="5" name="Content Placeholder 2">
            <a:extLst>
              <a:ext uri="{FF2B5EF4-FFF2-40B4-BE49-F238E27FC236}">
                <a16:creationId xmlns:a16="http://schemas.microsoft.com/office/drawing/2014/main" id="{69C324AC-9721-4748-8AE1-B536572E4AE0}"/>
              </a:ext>
            </a:extLst>
          </p:cNvPr>
          <p:cNvSpPr txBox="1">
            <a:spLocks/>
          </p:cNvSpPr>
          <p:nvPr/>
        </p:nvSpPr>
        <p:spPr>
          <a:xfrm>
            <a:off x="728400" y="1808400"/>
            <a:ext cx="10739697" cy="4464000"/>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latin typeface="Arial"/>
                <a:cs typeface="Calibri"/>
              </a:rPr>
              <a:t>Attackers can circumvent page table and PKU permissions</a:t>
            </a:r>
          </a:p>
          <a:p>
            <a:pPr lvl="1"/>
            <a:r>
              <a:rPr lang="en-US" b="1" dirty="0" err="1">
                <a:latin typeface="Arial"/>
                <a:cs typeface="Calibri"/>
              </a:rPr>
              <a:t>process_vm</a:t>
            </a:r>
            <a:r>
              <a:rPr lang="en-US" b="1" dirty="0">
                <a:latin typeface="Arial"/>
                <a:cs typeface="Calibri"/>
              </a:rPr>
              <a:t>* </a:t>
            </a:r>
            <a:r>
              <a:rPr lang="en-US" dirty="0">
                <a:latin typeface="Arial"/>
                <a:cs typeface="Calibri"/>
              </a:rPr>
              <a:t>system calls</a:t>
            </a:r>
          </a:p>
          <a:p>
            <a:pPr lvl="1"/>
            <a:r>
              <a:rPr lang="en-US" b="1" dirty="0">
                <a:latin typeface="Arial"/>
                <a:cs typeface="Calibri"/>
              </a:rPr>
              <a:t>/proc/self/mem </a:t>
            </a:r>
            <a:r>
              <a:rPr lang="en-US" dirty="0">
                <a:latin typeface="Arial"/>
                <a:cs typeface="Calibri"/>
              </a:rPr>
              <a:t>file</a:t>
            </a:r>
          </a:p>
          <a:p>
            <a:r>
              <a:rPr lang="en-US" dirty="0">
                <a:latin typeface="Arial"/>
                <a:cs typeface="Calibri"/>
              </a:rPr>
              <a:t>Attackers can change the virtual address space to access isolated memory or modify T (e.g., by invoking </a:t>
            </a:r>
            <a:r>
              <a:rPr lang="en-US" b="1" dirty="0" err="1">
                <a:latin typeface="Arial"/>
                <a:cs typeface="Calibri"/>
              </a:rPr>
              <a:t>pkey_mprotect</a:t>
            </a:r>
            <a:r>
              <a:rPr lang="en-US" b="1" dirty="0">
                <a:latin typeface="Arial"/>
                <a:cs typeface="Calibri"/>
              </a:rPr>
              <a:t> </a:t>
            </a:r>
            <a:r>
              <a:rPr lang="en-US" dirty="0">
                <a:latin typeface="Arial"/>
                <a:cs typeface="Calibri"/>
              </a:rPr>
              <a:t>from U)</a:t>
            </a:r>
          </a:p>
          <a:p>
            <a:r>
              <a:rPr lang="en-US" dirty="0">
                <a:latin typeface="Arial"/>
                <a:cs typeface="Calibri"/>
              </a:rPr>
              <a:t>Attackers can modify executable mappings with mutable backings</a:t>
            </a:r>
          </a:p>
          <a:p>
            <a:pPr lvl="1"/>
            <a:r>
              <a:rPr lang="en-US" dirty="0">
                <a:latin typeface="Arial"/>
                <a:cs typeface="Calibri"/>
              </a:rPr>
              <a:t>Perform I/O operations on their mutable backing files</a:t>
            </a:r>
          </a:p>
          <a:p>
            <a:pPr lvl="1"/>
            <a:r>
              <a:rPr lang="en-US" dirty="0">
                <a:latin typeface="Arial"/>
                <a:cs typeface="Calibri"/>
              </a:rPr>
              <a:t>Abusing multiple mappings of the same shared memory</a:t>
            </a:r>
          </a:p>
          <a:p>
            <a:endParaRPr lang="en-US" dirty="0">
              <a:latin typeface="Arial"/>
              <a:cs typeface="Calibri"/>
            </a:endParaRPr>
          </a:p>
        </p:txBody>
      </p:sp>
      <p:sp>
        <p:nvSpPr>
          <p:cNvPr id="6" name="TextBox 5">
            <a:extLst>
              <a:ext uri="{FF2B5EF4-FFF2-40B4-BE49-F238E27FC236}">
                <a16:creationId xmlns:a16="http://schemas.microsoft.com/office/drawing/2014/main" id="{A90A0A08-A26B-4700-9A13-4BF343519FEF}"/>
              </a:ext>
            </a:extLst>
          </p:cNvPr>
          <p:cNvSpPr txBox="1"/>
          <p:nvPr/>
        </p:nvSpPr>
        <p:spPr>
          <a:xfrm>
            <a:off x="576000" y="5927474"/>
            <a:ext cx="6273788" cy="400110"/>
          </a:xfrm>
          <a:prstGeom prst="rect">
            <a:avLst/>
          </a:prstGeom>
          <a:noFill/>
        </p:spPr>
        <p:txBody>
          <a:bodyPr wrap="square">
            <a:spAutoFit/>
          </a:bodyPr>
          <a:lstStyle/>
          <a:p>
            <a:r>
              <a:rPr lang="fr-FR" sz="1000" dirty="0"/>
              <a:t>Connor et al.</a:t>
            </a:r>
            <a:r>
              <a:rPr lang="en-US" sz="1000" dirty="0"/>
              <a:t> PKU Pitfalls: Attacks on PKU-based Memory Isolation Systems, USENIX Security, 2020</a:t>
            </a:r>
            <a:endParaRPr lang="en-US" sz="1000" i="1" dirty="0"/>
          </a:p>
          <a:p>
            <a:endParaRPr lang="en-US" sz="1000" dirty="0"/>
          </a:p>
        </p:txBody>
      </p:sp>
    </p:spTree>
    <p:extLst>
      <p:ext uri="{BB962C8B-B14F-4D97-AF65-F5344CB8AC3E}">
        <p14:creationId xmlns:p14="http://schemas.microsoft.com/office/powerpoint/2010/main" val="419238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12D0AF-AB78-4EAD-8D29-FEFB006603D6}"/>
              </a:ext>
            </a:extLst>
          </p:cNvPr>
          <p:cNvSpPr>
            <a:spLocks noGrp="1"/>
          </p:cNvSpPr>
          <p:nvPr>
            <p:ph idx="1"/>
          </p:nvPr>
        </p:nvSpPr>
        <p:spPr>
          <a:xfrm>
            <a:off x="576000" y="1656000"/>
            <a:ext cx="10739697" cy="4464000"/>
          </a:xfrm>
        </p:spPr>
        <p:txBody>
          <a:bodyPr vert="horz" lIns="91440" tIns="45720" rIns="91440" bIns="45720" rtlCol="0" anchor="t">
            <a:normAutofit/>
          </a:bodyPr>
          <a:lstStyle/>
          <a:p>
            <a:pPr marL="0" indent="0">
              <a:buNone/>
            </a:pPr>
            <a:endParaRPr lang="en-US" dirty="0">
              <a:cs typeface="Arial"/>
            </a:endParaRPr>
          </a:p>
          <a:p>
            <a:pPr marL="0" indent="0">
              <a:buNone/>
            </a:pPr>
            <a:endParaRPr lang="en-US" dirty="0">
              <a:cs typeface="Calibri"/>
            </a:endParaRPr>
          </a:p>
        </p:txBody>
      </p:sp>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FFFFFF"/>
                </a:solidFill>
                <a:effectLst/>
                <a:uLnTx/>
                <a:uFillTx/>
                <a:latin typeface="Arial" charset="0"/>
                <a:ea typeface="+mn-ea"/>
                <a:cs typeface="+mn-cs"/>
              </a:rPr>
              <a:t>17</a:t>
            </a:r>
          </a:p>
        </p:txBody>
      </p:sp>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154785"/>
            <a:ext cx="11041200" cy="1152000"/>
          </a:xfrm>
        </p:spPr>
        <p:txBody>
          <a:bodyPr>
            <a:normAutofit/>
          </a:bodyPr>
          <a:lstStyle/>
          <a:p>
            <a:r>
              <a:rPr lang="en-US" dirty="0">
                <a:latin typeface="Arial"/>
                <a:cs typeface="Calibri Light"/>
              </a:rPr>
              <a:t>PKU Pitfalls (2)</a:t>
            </a:r>
            <a:endParaRPr lang="en-US" dirty="0">
              <a:cs typeface="Calibri Light"/>
            </a:endParaRPr>
          </a:p>
        </p:txBody>
      </p:sp>
      <p:sp>
        <p:nvSpPr>
          <p:cNvPr id="5" name="Content Placeholder 2">
            <a:extLst>
              <a:ext uri="{FF2B5EF4-FFF2-40B4-BE49-F238E27FC236}">
                <a16:creationId xmlns:a16="http://schemas.microsoft.com/office/drawing/2014/main" id="{69C324AC-9721-4748-8AE1-B536572E4AE0}"/>
              </a:ext>
            </a:extLst>
          </p:cNvPr>
          <p:cNvSpPr txBox="1">
            <a:spLocks/>
          </p:cNvSpPr>
          <p:nvPr/>
        </p:nvSpPr>
        <p:spPr>
          <a:xfrm>
            <a:off x="728400" y="1808400"/>
            <a:ext cx="10739697" cy="4464000"/>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latin typeface="Arial"/>
                <a:cs typeface="Calibri"/>
              </a:rPr>
              <a:t>Attackers can exploit the sandbox’s memory scanning</a:t>
            </a:r>
          </a:p>
          <a:p>
            <a:pPr lvl="1"/>
            <a:r>
              <a:rPr lang="en-US" dirty="0">
                <a:latin typeface="Arial"/>
                <a:cs typeface="Calibri"/>
              </a:rPr>
              <a:t>TOCTTOU race conditions</a:t>
            </a:r>
          </a:p>
          <a:p>
            <a:pPr lvl="1"/>
            <a:r>
              <a:rPr lang="en-US" dirty="0">
                <a:latin typeface="Arial"/>
                <a:cs typeface="Calibri"/>
              </a:rPr>
              <a:t>Inability of </a:t>
            </a:r>
            <a:r>
              <a:rPr lang="en-US" b="1" dirty="0" err="1">
                <a:latin typeface="Arial"/>
                <a:cs typeface="Calibri"/>
              </a:rPr>
              <a:t>ptrace</a:t>
            </a:r>
            <a:r>
              <a:rPr lang="en-US" dirty="0">
                <a:latin typeface="Arial"/>
                <a:cs typeface="Calibri"/>
              </a:rPr>
              <a:t>-based sandboxes to reliably identify the current executing domain</a:t>
            </a:r>
          </a:p>
        </p:txBody>
      </p:sp>
      <p:sp>
        <p:nvSpPr>
          <p:cNvPr id="6" name="TextBox 5">
            <a:extLst>
              <a:ext uri="{FF2B5EF4-FFF2-40B4-BE49-F238E27FC236}">
                <a16:creationId xmlns:a16="http://schemas.microsoft.com/office/drawing/2014/main" id="{092C5021-1B5F-4F74-BDF7-C626A5913D6E}"/>
              </a:ext>
            </a:extLst>
          </p:cNvPr>
          <p:cNvSpPr txBox="1"/>
          <p:nvPr/>
        </p:nvSpPr>
        <p:spPr>
          <a:xfrm>
            <a:off x="3326972" y="4642238"/>
            <a:ext cx="8551782" cy="830997"/>
          </a:xfrm>
          <a:prstGeom prst="rect">
            <a:avLst/>
          </a:prstGeom>
          <a:noFill/>
        </p:spPr>
        <p:txBody>
          <a:bodyPr wrap="square">
            <a:spAutoFit/>
          </a:bodyPr>
          <a:lstStyle/>
          <a:p>
            <a:r>
              <a:rPr lang="en-US" sz="2400" b="1" dirty="0">
                <a:solidFill>
                  <a:srgbClr val="FF0000"/>
                </a:solidFill>
              </a:rPr>
              <a:t>Bypass the sandbox and add unsafe</a:t>
            </a:r>
          </a:p>
          <a:p>
            <a:r>
              <a:rPr lang="en-US" sz="2400" b="1" dirty="0">
                <a:solidFill>
                  <a:srgbClr val="FF0000"/>
                </a:solidFill>
              </a:rPr>
              <a:t>instructions to executable memory!</a:t>
            </a:r>
          </a:p>
        </p:txBody>
      </p:sp>
      <p:pic>
        <p:nvPicPr>
          <p:cNvPr id="8" name="Picture 7" descr="Icon&#10;&#10;Description automatically generated">
            <a:extLst>
              <a:ext uri="{FF2B5EF4-FFF2-40B4-BE49-F238E27FC236}">
                <a16:creationId xmlns:a16="http://schemas.microsoft.com/office/drawing/2014/main" id="{F3AFADF4-0D78-4208-A7EE-17066173FC76}"/>
              </a:ext>
            </a:extLst>
          </p:cNvPr>
          <p:cNvPicPr>
            <a:picLocks noChangeAspect="1"/>
          </p:cNvPicPr>
          <p:nvPr/>
        </p:nvPicPr>
        <p:blipFill>
          <a:blip r:embed="rId3"/>
          <a:stretch>
            <a:fillRect/>
          </a:stretch>
        </p:blipFill>
        <p:spPr>
          <a:xfrm>
            <a:off x="2678972" y="4825012"/>
            <a:ext cx="648000" cy="483831"/>
          </a:xfrm>
          <a:prstGeom prst="rect">
            <a:avLst/>
          </a:prstGeom>
        </p:spPr>
      </p:pic>
      <p:sp>
        <p:nvSpPr>
          <p:cNvPr id="9" name="TextBox 8">
            <a:extLst>
              <a:ext uri="{FF2B5EF4-FFF2-40B4-BE49-F238E27FC236}">
                <a16:creationId xmlns:a16="http://schemas.microsoft.com/office/drawing/2014/main" id="{BDC13229-7BEF-42E0-9294-4FDB2957DB51}"/>
              </a:ext>
            </a:extLst>
          </p:cNvPr>
          <p:cNvSpPr txBox="1"/>
          <p:nvPr/>
        </p:nvSpPr>
        <p:spPr>
          <a:xfrm>
            <a:off x="576000" y="5927474"/>
            <a:ext cx="6273788" cy="400110"/>
          </a:xfrm>
          <a:prstGeom prst="rect">
            <a:avLst/>
          </a:prstGeom>
          <a:noFill/>
        </p:spPr>
        <p:txBody>
          <a:bodyPr wrap="square">
            <a:spAutoFit/>
          </a:bodyPr>
          <a:lstStyle/>
          <a:p>
            <a:r>
              <a:rPr lang="fr-FR" sz="1000" dirty="0"/>
              <a:t>Connor et al.</a:t>
            </a:r>
            <a:r>
              <a:rPr lang="en-US" sz="1000" dirty="0"/>
              <a:t> PKU Pitfalls: Attacks on PKU-based Memory Isolation Systems, USENIX Security, 2020</a:t>
            </a:r>
            <a:endParaRPr lang="en-US" sz="1000" i="1" dirty="0"/>
          </a:p>
          <a:p>
            <a:endParaRPr lang="en-US" sz="1000" dirty="0"/>
          </a:p>
        </p:txBody>
      </p:sp>
    </p:spTree>
    <p:extLst>
      <p:ext uri="{BB962C8B-B14F-4D97-AF65-F5344CB8AC3E}">
        <p14:creationId xmlns:p14="http://schemas.microsoft.com/office/powerpoint/2010/main" val="379668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12D0AF-AB78-4EAD-8D29-FEFB006603D6}"/>
              </a:ext>
            </a:extLst>
          </p:cNvPr>
          <p:cNvSpPr>
            <a:spLocks noGrp="1"/>
          </p:cNvSpPr>
          <p:nvPr>
            <p:ph idx="1"/>
          </p:nvPr>
        </p:nvSpPr>
        <p:spPr>
          <a:xfrm>
            <a:off x="576000" y="1656000"/>
            <a:ext cx="10739697" cy="4464000"/>
          </a:xfrm>
        </p:spPr>
        <p:txBody>
          <a:bodyPr vert="horz" lIns="91440" tIns="45720" rIns="91440" bIns="45720" rtlCol="0" anchor="t">
            <a:normAutofit/>
          </a:bodyPr>
          <a:lstStyle/>
          <a:p>
            <a:pPr marL="0" indent="0">
              <a:buNone/>
            </a:pPr>
            <a:endParaRPr lang="en-US" dirty="0">
              <a:cs typeface="Arial"/>
            </a:endParaRPr>
          </a:p>
          <a:p>
            <a:pPr marL="0" indent="0">
              <a:buNone/>
            </a:pPr>
            <a:endParaRPr lang="en-US" dirty="0">
              <a:cs typeface="Calibri"/>
            </a:endParaRPr>
          </a:p>
        </p:txBody>
      </p:sp>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FFFFFF"/>
                </a:solidFill>
                <a:effectLst/>
                <a:uLnTx/>
                <a:uFillTx/>
                <a:latin typeface="Arial" charset="0"/>
                <a:ea typeface="+mn-ea"/>
                <a:cs typeface="+mn-cs"/>
              </a:rPr>
              <a:t>18</a:t>
            </a:r>
          </a:p>
        </p:txBody>
      </p:sp>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154785"/>
            <a:ext cx="11041200" cy="1152000"/>
          </a:xfrm>
        </p:spPr>
        <p:txBody>
          <a:bodyPr>
            <a:normAutofit/>
          </a:bodyPr>
          <a:lstStyle/>
          <a:p>
            <a:r>
              <a:rPr lang="en-US" dirty="0">
                <a:latin typeface="Arial"/>
                <a:cs typeface="Calibri Light"/>
              </a:rPr>
              <a:t>New PKU Pitfalls</a:t>
            </a:r>
            <a:endParaRPr lang="en-US" dirty="0">
              <a:cs typeface="Calibri Light"/>
            </a:endParaRPr>
          </a:p>
        </p:txBody>
      </p:sp>
      <p:sp>
        <p:nvSpPr>
          <p:cNvPr id="5" name="Content Placeholder 2">
            <a:extLst>
              <a:ext uri="{FF2B5EF4-FFF2-40B4-BE49-F238E27FC236}">
                <a16:creationId xmlns:a16="http://schemas.microsoft.com/office/drawing/2014/main" id="{69C324AC-9721-4748-8AE1-B536572E4AE0}"/>
              </a:ext>
            </a:extLst>
          </p:cNvPr>
          <p:cNvSpPr txBox="1">
            <a:spLocks/>
          </p:cNvSpPr>
          <p:nvPr/>
        </p:nvSpPr>
        <p:spPr>
          <a:xfrm>
            <a:off x="728400" y="1808400"/>
            <a:ext cx="10739697" cy="4464000"/>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latin typeface="Arial"/>
                <a:cs typeface="Calibri"/>
              </a:rPr>
              <a:t>Two new proof-of-concept attacks against PKU-based sandboxes</a:t>
            </a:r>
          </a:p>
          <a:p>
            <a:pPr lvl="1"/>
            <a:r>
              <a:rPr lang="en-US" dirty="0">
                <a:latin typeface="Arial"/>
                <a:cs typeface="Calibri"/>
              </a:rPr>
              <a:t>Vetted unsafe instruction relocation</a:t>
            </a:r>
          </a:p>
          <a:p>
            <a:pPr lvl="1"/>
            <a:r>
              <a:rPr lang="en-US" dirty="0">
                <a:latin typeface="Arial"/>
                <a:cs typeface="Calibri"/>
              </a:rPr>
              <a:t>Incomplete debug register update</a:t>
            </a:r>
          </a:p>
          <a:p>
            <a:r>
              <a:rPr lang="en-US" dirty="0">
                <a:latin typeface="Arial"/>
                <a:cs typeface="Calibri"/>
              </a:rPr>
              <a:t>They target </a:t>
            </a:r>
            <a:r>
              <a:rPr lang="en-US" dirty="0" err="1">
                <a:latin typeface="Arial"/>
                <a:cs typeface="Calibri"/>
              </a:rPr>
              <a:t>Hodor’s</a:t>
            </a:r>
            <a:r>
              <a:rPr lang="en-US" dirty="0">
                <a:latin typeface="Arial"/>
                <a:cs typeface="Calibri"/>
              </a:rPr>
              <a:t> instruction vetting mechanism</a:t>
            </a:r>
          </a:p>
          <a:p>
            <a:pPr lvl="1"/>
            <a:r>
              <a:rPr lang="en-US" dirty="0">
                <a:latin typeface="Arial"/>
                <a:cs typeface="Calibri"/>
              </a:rPr>
              <a:t>… but they can be generalized</a:t>
            </a:r>
          </a:p>
        </p:txBody>
      </p:sp>
      <p:pic>
        <p:nvPicPr>
          <p:cNvPr id="9" name="Picture 8" descr="A picture containing text, person, indoor&#10;&#10;Description automatically generated">
            <a:extLst>
              <a:ext uri="{FF2B5EF4-FFF2-40B4-BE49-F238E27FC236}">
                <a16:creationId xmlns:a16="http://schemas.microsoft.com/office/drawing/2014/main" id="{24DA08E1-7BDA-6F1F-0B8F-4DAC98D7CCE8}"/>
              </a:ext>
            </a:extLst>
          </p:cNvPr>
          <p:cNvPicPr>
            <a:picLocks noChangeAspect="1"/>
          </p:cNvPicPr>
          <p:nvPr/>
        </p:nvPicPr>
        <p:blipFill>
          <a:blip r:embed="rId3"/>
          <a:stretch>
            <a:fillRect/>
          </a:stretch>
        </p:blipFill>
        <p:spPr>
          <a:xfrm>
            <a:off x="9492966" y="-30959"/>
            <a:ext cx="2684745" cy="1682716"/>
          </a:xfrm>
          <a:prstGeom prst="rect">
            <a:avLst/>
          </a:prstGeom>
        </p:spPr>
      </p:pic>
    </p:spTree>
    <p:extLst>
      <p:ext uri="{BB962C8B-B14F-4D97-AF65-F5344CB8AC3E}">
        <p14:creationId xmlns:p14="http://schemas.microsoft.com/office/powerpoint/2010/main" val="4159261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12D0AF-AB78-4EAD-8D29-FEFB006603D6}"/>
              </a:ext>
            </a:extLst>
          </p:cNvPr>
          <p:cNvSpPr>
            <a:spLocks noGrp="1"/>
          </p:cNvSpPr>
          <p:nvPr>
            <p:ph idx="1"/>
          </p:nvPr>
        </p:nvSpPr>
        <p:spPr>
          <a:xfrm>
            <a:off x="576000" y="1656000"/>
            <a:ext cx="10739697" cy="4464000"/>
          </a:xfrm>
        </p:spPr>
        <p:txBody>
          <a:bodyPr vert="horz" lIns="91440" tIns="45720" rIns="91440" bIns="45720" rtlCol="0" anchor="t">
            <a:normAutofit/>
          </a:bodyPr>
          <a:lstStyle/>
          <a:p>
            <a:pPr marL="0" indent="0">
              <a:buNone/>
            </a:pPr>
            <a:endParaRPr lang="en-US" dirty="0">
              <a:cs typeface="Arial"/>
            </a:endParaRPr>
          </a:p>
          <a:p>
            <a:pPr marL="0" indent="0">
              <a:buNone/>
            </a:pPr>
            <a:endParaRPr lang="en-US" dirty="0">
              <a:cs typeface="Calibri"/>
            </a:endParaRPr>
          </a:p>
        </p:txBody>
      </p:sp>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FFFFFF"/>
                </a:solidFill>
                <a:effectLst/>
                <a:uLnTx/>
                <a:uFillTx/>
                <a:latin typeface="Arial" charset="0"/>
                <a:ea typeface="+mn-ea"/>
                <a:cs typeface="+mn-cs"/>
              </a:rPr>
              <a:t>19</a:t>
            </a:r>
          </a:p>
        </p:txBody>
      </p:sp>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154785"/>
            <a:ext cx="11041200" cy="1152000"/>
          </a:xfrm>
        </p:spPr>
        <p:txBody>
          <a:bodyPr>
            <a:normAutofit/>
          </a:bodyPr>
          <a:lstStyle/>
          <a:p>
            <a:r>
              <a:rPr lang="en-US" dirty="0">
                <a:latin typeface="Arial"/>
                <a:cs typeface="Calibri Light"/>
              </a:rPr>
              <a:t>Vetted Unsafe Instruction Relocation</a:t>
            </a:r>
            <a:endParaRPr lang="en-US" dirty="0">
              <a:cs typeface="Calibri Light"/>
            </a:endParaRPr>
          </a:p>
        </p:txBody>
      </p:sp>
      <p:sp>
        <p:nvSpPr>
          <p:cNvPr id="5" name="Content Placeholder 2">
            <a:extLst>
              <a:ext uri="{FF2B5EF4-FFF2-40B4-BE49-F238E27FC236}">
                <a16:creationId xmlns:a16="http://schemas.microsoft.com/office/drawing/2014/main" id="{69C324AC-9721-4748-8AE1-B536572E4AE0}"/>
              </a:ext>
            </a:extLst>
          </p:cNvPr>
          <p:cNvSpPr txBox="1">
            <a:spLocks/>
          </p:cNvSpPr>
          <p:nvPr/>
        </p:nvSpPr>
        <p:spPr>
          <a:xfrm>
            <a:off x="728400" y="1808400"/>
            <a:ext cx="10739697" cy="4464000"/>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latin typeface="Arial"/>
              <a:cs typeface="Calibri"/>
            </a:endParaRPr>
          </a:p>
        </p:txBody>
      </p:sp>
      <p:pic>
        <p:nvPicPr>
          <p:cNvPr id="8" name="Picture 7" descr="Diagram&#10;&#10;Description automatically generated">
            <a:extLst>
              <a:ext uri="{FF2B5EF4-FFF2-40B4-BE49-F238E27FC236}">
                <a16:creationId xmlns:a16="http://schemas.microsoft.com/office/drawing/2014/main" id="{F98B8929-5ECE-4D9C-9647-7D041E89DB02}"/>
              </a:ext>
            </a:extLst>
          </p:cNvPr>
          <p:cNvPicPr>
            <a:picLocks noChangeAspect="1"/>
          </p:cNvPicPr>
          <p:nvPr/>
        </p:nvPicPr>
        <p:blipFill>
          <a:blip r:embed="rId3"/>
          <a:stretch>
            <a:fillRect/>
          </a:stretch>
        </p:blipFill>
        <p:spPr>
          <a:xfrm>
            <a:off x="1592923" y="1808400"/>
            <a:ext cx="8705850" cy="3638550"/>
          </a:xfrm>
          <a:prstGeom prst="rect">
            <a:avLst/>
          </a:prstGeom>
        </p:spPr>
      </p:pic>
      <p:sp>
        <p:nvSpPr>
          <p:cNvPr id="4" name="Rectangle 3">
            <a:extLst>
              <a:ext uri="{FF2B5EF4-FFF2-40B4-BE49-F238E27FC236}">
                <a16:creationId xmlns:a16="http://schemas.microsoft.com/office/drawing/2014/main" id="{1F42C92C-6374-4262-8DDF-48F7705F3429}"/>
              </a:ext>
            </a:extLst>
          </p:cNvPr>
          <p:cNvSpPr/>
          <p:nvPr/>
        </p:nvSpPr>
        <p:spPr>
          <a:xfrm>
            <a:off x="769088" y="2015232"/>
            <a:ext cx="2849301" cy="2166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19E5D5D-BB97-47E5-BB83-58F1F4C75412}"/>
              </a:ext>
            </a:extLst>
          </p:cNvPr>
          <p:cNvSpPr/>
          <p:nvPr/>
        </p:nvSpPr>
        <p:spPr>
          <a:xfrm>
            <a:off x="5324812" y="1702125"/>
            <a:ext cx="5274265" cy="4245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4432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a:xfrm>
            <a:off x="576000" y="6210000"/>
            <a:ext cx="648000" cy="648000"/>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r>
              <a:rPr lang="de-DE" dirty="0"/>
              <a:t>3</a:t>
            </a:r>
            <a:endParaRPr kumimoji="0" lang="de-DE" b="0" i="0" u="none" strike="noStrike" kern="1200" cap="none" spc="0" normalizeH="0" baseline="0" noProof="0" dirty="0">
              <a:ln>
                <a:noFill/>
              </a:ln>
              <a:effectLst/>
              <a:uLnTx/>
              <a:uFillTx/>
            </a:endParaRPr>
          </a:p>
        </p:txBody>
      </p:sp>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207036"/>
            <a:ext cx="11041200" cy="1152000"/>
          </a:xfrm>
        </p:spPr>
        <p:txBody>
          <a:bodyPr anchor="ctr">
            <a:normAutofit/>
          </a:bodyPr>
          <a:lstStyle/>
          <a:p>
            <a:r>
              <a:rPr lang="en-US"/>
              <a:t>Compartmentalization</a:t>
            </a:r>
          </a:p>
        </p:txBody>
      </p:sp>
      <p:pic>
        <p:nvPicPr>
          <p:cNvPr id="14" name="Picture 13" descr="A picture containing text, mirror, paper clip&#10;&#10;Description automatically generated">
            <a:extLst>
              <a:ext uri="{FF2B5EF4-FFF2-40B4-BE49-F238E27FC236}">
                <a16:creationId xmlns:a16="http://schemas.microsoft.com/office/drawing/2014/main" id="{C164F494-1C52-4E8C-8B99-8497EF518B92}"/>
              </a:ext>
            </a:extLst>
          </p:cNvPr>
          <p:cNvPicPr>
            <a:picLocks noChangeAspect="1"/>
          </p:cNvPicPr>
          <p:nvPr/>
        </p:nvPicPr>
        <p:blipFill>
          <a:blip r:embed="rId3"/>
          <a:stretch>
            <a:fillRect/>
          </a:stretch>
        </p:blipFill>
        <p:spPr>
          <a:xfrm>
            <a:off x="3886206" y="3709992"/>
            <a:ext cx="4791075" cy="981075"/>
          </a:xfrm>
          <a:prstGeom prst="rect">
            <a:avLst/>
          </a:prstGeom>
        </p:spPr>
      </p:pic>
    </p:spTree>
    <p:extLst>
      <p:ext uri="{BB962C8B-B14F-4D97-AF65-F5344CB8AC3E}">
        <p14:creationId xmlns:p14="http://schemas.microsoft.com/office/powerpoint/2010/main" val="24267826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12D0AF-AB78-4EAD-8D29-FEFB006603D6}"/>
              </a:ext>
            </a:extLst>
          </p:cNvPr>
          <p:cNvSpPr>
            <a:spLocks noGrp="1"/>
          </p:cNvSpPr>
          <p:nvPr>
            <p:ph idx="1"/>
          </p:nvPr>
        </p:nvSpPr>
        <p:spPr>
          <a:xfrm>
            <a:off x="576000" y="1656000"/>
            <a:ext cx="10739697" cy="4464000"/>
          </a:xfrm>
        </p:spPr>
        <p:txBody>
          <a:bodyPr vert="horz" lIns="91440" tIns="45720" rIns="91440" bIns="45720" rtlCol="0" anchor="t">
            <a:normAutofit/>
          </a:bodyPr>
          <a:lstStyle/>
          <a:p>
            <a:pPr marL="0" indent="0">
              <a:buNone/>
            </a:pPr>
            <a:endParaRPr lang="en-US" dirty="0">
              <a:cs typeface="Arial"/>
            </a:endParaRPr>
          </a:p>
          <a:p>
            <a:pPr marL="0" indent="0">
              <a:buNone/>
            </a:pPr>
            <a:endParaRPr lang="en-US" dirty="0">
              <a:cs typeface="Calibri"/>
            </a:endParaRPr>
          </a:p>
        </p:txBody>
      </p:sp>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FFFFFF"/>
                </a:solidFill>
                <a:effectLst/>
                <a:uLnTx/>
                <a:uFillTx/>
                <a:latin typeface="Arial" charset="0"/>
                <a:ea typeface="+mn-ea"/>
                <a:cs typeface="+mn-cs"/>
              </a:rPr>
              <a:t>19</a:t>
            </a:r>
          </a:p>
        </p:txBody>
      </p:sp>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154785"/>
            <a:ext cx="11041200" cy="1152000"/>
          </a:xfrm>
        </p:spPr>
        <p:txBody>
          <a:bodyPr>
            <a:normAutofit/>
          </a:bodyPr>
          <a:lstStyle/>
          <a:p>
            <a:r>
              <a:rPr lang="en-US" dirty="0">
                <a:latin typeface="Arial"/>
                <a:cs typeface="Calibri Light"/>
              </a:rPr>
              <a:t>Vetted Unsafe Instruction Relocation</a:t>
            </a:r>
            <a:endParaRPr lang="en-US" dirty="0">
              <a:cs typeface="Calibri Light"/>
            </a:endParaRPr>
          </a:p>
        </p:txBody>
      </p:sp>
      <p:sp>
        <p:nvSpPr>
          <p:cNvPr id="5" name="Content Placeholder 2">
            <a:extLst>
              <a:ext uri="{FF2B5EF4-FFF2-40B4-BE49-F238E27FC236}">
                <a16:creationId xmlns:a16="http://schemas.microsoft.com/office/drawing/2014/main" id="{69C324AC-9721-4748-8AE1-B536572E4AE0}"/>
              </a:ext>
            </a:extLst>
          </p:cNvPr>
          <p:cNvSpPr txBox="1">
            <a:spLocks/>
          </p:cNvSpPr>
          <p:nvPr/>
        </p:nvSpPr>
        <p:spPr>
          <a:xfrm>
            <a:off x="728400" y="1808400"/>
            <a:ext cx="10739697" cy="4464000"/>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latin typeface="Arial"/>
              <a:cs typeface="Calibri"/>
            </a:endParaRPr>
          </a:p>
        </p:txBody>
      </p:sp>
      <p:pic>
        <p:nvPicPr>
          <p:cNvPr id="8" name="Picture 7" descr="Diagram&#10;&#10;Description automatically generated">
            <a:extLst>
              <a:ext uri="{FF2B5EF4-FFF2-40B4-BE49-F238E27FC236}">
                <a16:creationId xmlns:a16="http://schemas.microsoft.com/office/drawing/2014/main" id="{F98B8929-5ECE-4D9C-9647-7D041E89DB02}"/>
              </a:ext>
            </a:extLst>
          </p:cNvPr>
          <p:cNvPicPr>
            <a:picLocks noChangeAspect="1"/>
          </p:cNvPicPr>
          <p:nvPr/>
        </p:nvPicPr>
        <p:blipFill>
          <a:blip r:embed="rId3"/>
          <a:stretch>
            <a:fillRect/>
          </a:stretch>
        </p:blipFill>
        <p:spPr>
          <a:xfrm>
            <a:off x="1592923" y="1808400"/>
            <a:ext cx="8705850" cy="3638550"/>
          </a:xfrm>
          <a:prstGeom prst="rect">
            <a:avLst/>
          </a:prstGeom>
        </p:spPr>
      </p:pic>
      <p:sp>
        <p:nvSpPr>
          <p:cNvPr id="9" name="Rectangle 8">
            <a:extLst>
              <a:ext uri="{FF2B5EF4-FFF2-40B4-BE49-F238E27FC236}">
                <a16:creationId xmlns:a16="http://schemas.microsoft.com/office/drawing/2014/main" id="{7ABD554D-3C3B-4612-8EA8-EE9292EBCE6D}"/>
              </a:ext>
            </a:extLst>
          </p:cNvPr>
          <p:cNvSpPr/>
          <p:nvPr/>
        </p:nvSpPr>
        <p:spPr>
          <a:xfrm>
            <a:off x="5324812" y="1656000"/>
            <a:ext cx="5274265" cy="4245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76695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12D0AF-AB78-4EAD-8D29-FEFB006603D6}"/>
              </a:ext>
            </a:extLst>
          </p:cNvPr>
          <p:cNvSpPr>
            <a:spLocks noGrp="1"/>
          </p:cNvSpPr>
          <p:nvPr>
            <p:ph idx="1"/>
          </p:nvPr>
        </p:nvSpPr>
        <p:spPr>
          <a:xfrm>
            <a:off x="576000" y="1656000"/>
            <a:ext cx="10739697" cy="4464000"/>
          </a:xfrm>
        </p:spPr>
        <p:txBody>
          <a:bodyPr vert="horz" lIns="91440" tIns="45720" rIns="91440" bIns="45720" rtlCol="0" anchor="t">
            <a:normAutofit/>
          </a:bodyPr>
          <a:lstStyle/>
          <a:p>
            <a:pPr marL="0" indent="0">
              <a:buNone/>
            </a:pPr>
            <a:endParaRPr lang="en-US" dirty="0">
              <a:cs typeface="Arial"/>
            </a:endParaRPr>
          </a:p>
          <a:p>
            <a:pPr marL="0" indent="0">
              <a:buNone/>
            </a:pPr>
            <a:endParaRPr lang="en-US" dirty="0">
              <a:cs typeface="Calibri"/>
            </a:endParaRPr>
          </a:p>
        </p:txBody>
      </p:sp>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FFFFFF"/>
                </a:solidFill>
                <a:effectLst/>
                <a:uLnTx/>
                <a:uFillTx/>
                <a:latin typeface="Arial" charset="0"/>
                <a:ea typeface="+mn-ea"/>
                <a:cs typeface="+mn-cs"/>
              </a:rPr>
              <a:t>19</a:t>
            </a:r>
          </a:p>
        </p:txBody>
      </p:sp>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154785"/>
            <a:ext cx="11041200" cy="1152000"/>
          </a:xfrm>
        </p:spPr>
        <p:txBody>
          <a:bodyPr>
            <a:normAutofit/>
          </a:bodyPr>
          <a:lstStyle/>
          <a:p>
            <a:r>
              <a:rPr lang="en-US" dirty="0">
                <a:latin typeface="Arial"/>
                <a:cs typeface="Calibri Light"/>
              </a:rPr>
              <a:t>Vetted Unsafe Instruction Relocation</a:t>
            </a:r>
            <a:endParaRPr lang="en-US" dirty="0">
              <a:cs typeface="Calibri Light"/>
            </a:endParaRPr>
          </a:p>
        </p:txBody>
      </p:sp>
      <p:sp>
        <p:nvSpPr>
          <p:cNvPr id="5" name="Content Placeholder 2">
            <a:extLst>
              <a:ext uri="{FF2B5EF4-FFF2-40B4-BE49-F238E27FC236}">
                <a16:creationId xmlns:a16="http://schemas.microsoft.com/office/drawing/2014/main" id="{69C324AC-9721-4748-8AE1-B536572E4AE0}"/>
              </a:ext>
            </a:extLst>
          </p:cNvPr>
          <p:cNvSpPr txBox="1">
            <a:spLocks/>
          </p:cNvSpPr>
          <p:nvPr/>
        </p:nvSpPr>
        <p:spPr>
          <a:xfrm>
            <a:off x="728400" y="1808400"/>
            <a:ext cx="10739697" cy="4464000"/>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latin typeface="Arial"/>
              <a:cs typeface="Calibri"/>
            </a:endParaRPr>
          </a:p>
        </p:txBody>
      </p:sp>
      <p:pic>
        <p:nvPicPr>
          <p:cNvPr id="8" name="Picture 7" descr="Diagram&#10;&#10;Description automatically generated">
            <a:extLst>
              <a:ext uri="{FF2B5EF4-FFF2-40B4-BE49-F238E27FC236}">
                <a16:creationId xmlns:a16="http://schemas.microsoft.com/office/drawing/2014/main" id="{F98B8929-5ECE-4D9C-9647-7D041E89DB02}"/>
              </a:ext>
            </a:extLst>
          </p:cNvPr>
          <p:cNvPicPr>
            <a:picLocks noChangeAspect="1"/>
          </p:cNvPicPr>
          <p:nvPr/>
        </p:nvPicPr>
        <p:blipFill>
          <a:blip r:embed="rId3"/>
          <a:stretch>
            <a:fillRect/>
          </a:stretch>
        </p:blipFill>
        <p:spPr>
          <a:xfrm>
            <a:off x="1592923" y="1808400"/>
            <a:ext cx="8705850" cy="3638550"/>
          </a:xfrm>
          <a:prstGeom prst="rect">
            <a:avLst/>
          </a:prstGeom>
        </p:spPr>
      </p:pic>
      <p:sp>
        <p:nvSpPr>
          <p:cNvPr id="7" name="Rectangle 6">
            <a:extLst>
              <a:ext uri="{FF2B5EF4-FFF2-40B4-BE49-F238E27FC236}">
                <a16:creationId xmlns:a16="http://schemas.microsoft.com/office/drawing/2014/main" id="{F852124E-73BB-4D6C-8DB1-E34F8DCACC8B}"/>
              </a:ext>
            </a:extLst>
          </p:cNvPr>
          <p:cNvSpPr/>
          <p:nvPr/>
        </p:nvSpPr>
        <p:spPr>
          <a:xfrm>
            <a:off x="8386865" y="3674161"/>
            <a:ext cx="2212212" cy="2535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3886875-ED8F-4705-B24D-3880E36FEC22}"/>
              </a:ext>
            </a:extLst>
          </p:cNvPr>
          <p:cNvSpPr/>
          <p:nvPr/>
        </p:nvSpPr>
        <p:spPr>
          <a:xfrm>
            <a:off x="8821375" y="3429000"/>
            <a:ext cx="2212212" cy="2535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7502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12D0AF-AB78-4EAD-8D29-FEFB006603D6}"/>
              </a:ext>
            </a:extLst>
          </p:cNvPr>
          <p:cNvSpPr>
            <a:spLocks noGrp="1"/>
          </p:cNvSpPr>
          <p:nvPr>
            <p:ph idx="1"/>
          </p:nvPr>
        </p:nvSpPr>
        <p:spPr>
          <a:xfrm>
            <a:off x="576000" y="1656000"/>
            <a:ext cx="10739697" cy="4464000"/>
          </a:xfrm>
        </p:spPr>
        <p:txBody>
          <a:bodyPr vert="horz" lIns="91440" tIns="45720" rIns="91440" bIns="45720" rtlCol="0" anchor="t">
            <a:normAutofit/>
          </a:bodyPr>
          <a:lstStyle/>
          <a:p>
            <a:pPr marL="0" indent="0">
              <a:buNone/>
            </a:pPr>
            <a:endParaRPr lang="en-US" dirty="0">
              <a:cs typeface="Arial"/>
            </a:endParaRPr>
          </a:p>
          <a:p>
            <a:pPr marL="0" indent="0">
              <a:buNone/>
            </a:pPr>
            <a:endParaRPr lang="en-US" dirty="0">
              <a:cs typeface="Calibri"/>
            </a:endParaRPr>
          </a:p>
        </p:txBody>
      </p:sp>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FFFFFF"/>
                </a:solidFill>
                <a:effectLst/>
                <a:uLnTx/>
                <a:uFillTx/>
                <a:latin typeface="Arial" charset="0"/>
                <a:ea typeface="+mn-ea"/>
                <a:cs typeface="+mn-cs"/>
              </a:rPr>
              <a:t>19</a:t>
            </a:r>
          </a:p>
        </p:txBody>
      </p:sp>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154785"/>
            <a:ext cx="11041200" cy="1152000"/>
          </a:xfrm>
        </p:spPr>
        <p:txBody>
          <a:bodyPr>
            <a:normAutofit/>
          </a:bodyPr>
          <a:lstStyle/>
          <a:p>
            <a:r>
              <a:rPr lang="en-US" dirty="0">
                <a:latin typeface="Arial"/>
                <a:cs typeface="Calibri Light"/>
              </a:rPr>
              <a:t>Vetted Unsafe Instruction Relocation</a:t>
            </a:r>
            <a:endParaRPr lang="en-US" dirty="0">
              <a:cs typeface="Calibri Light"/>
            </a:endParaRPr>
          </a:p>
        </p:txBody>
      </p:sp>
      <p:sp>
        <p:nvSpPr>
          <p:cNvPr id="5" name="Content Placeholder 2">
            <a:extLst>
              <a:ext uri="{FF2B5EF4-FFF2-40B4-BE49-F238E27FC236}">
                <a16:creationId xmlns:a16="http://schemas.microsoft.com/office/drawing/2014/main" id="{69C324AC-9721-4748-8AE1-B536572E4AE0}"/>
              </a:ext>
            </a:extLst>
          </p:cNvPr>
          <p:cNvSpPr txBox="1">
            <a:spLocks/>
          </p:cNvSpPr>
          <p:nvPr/>
        </p:nvSpPr>
        <p:spPr>
          <a:xfrm>
            <a:off x="728400" y="1808400"/>
            <a:ext cx="10739697" cy="4464000"/>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latin typeface="Arial"/>
              <a:cs typeface="Calibri"/>
            </a:endParaRPr>
          </a:p>
        </p:txBody>
      </p:sp>
      <p:pic>
        <p:nvPicPr>
          <p:cNvPr id="8" name="Picture 7" descr="Diagram&#10;&#10;Description automatically generated">
            <a:extLst>
              <a:ext uri="{FF2B5EF4-FFF2-40B4-BE49-F238E27FC236}">
                <a16:creationId xmlns:a16="http://schemas.microsoft.com/office/drawing/2014/main" id="{F98B8929-5ECE-4D9C-9647-7D041E89DB02}"/>
              </a:ext>
            </a:extLst>
          </p:cNvPr>
          <p:cNvPicPr>
            <a:picLocks noChangeAspect="1"/>
          </p:cNvPicPr>
          <p:nvPr/>
        </p:nvPicPr>
        <p:blipFill>
          <a:blip r:embed="rId3"/>
          <a:stretch>
            <a:fillRect/>
          </a:stretch>
        </p:blipFill>
        <p:spPr>
          <a:xfrm>
            <a:off x="1592923" y="1808400"/>
            <a:ext cx="8705850" cy="3638550"/>
          </a:xfrm>
          <a:prstGeom prst="rect">
            <a:avLst/>
          </a:prstGeom>
        </p:spPr>
      </p:pic>
    </p:spTree>
    <p:extLst>
      <p:ext uri="{BB962C8B-B14F-4D97-AF65-F5344CB8AC3E}">
        <p14:creationId xmlns:p14="http://schemas.microsoft.com/office/powerpoint/2010/main" val="38508795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12D0AF-AB78-4EAD-8D29-FEFB006603D6}"/>
              </a:ext>
            </a:extLst>
          </p:cNvPr>
          <p:cNvSpPr>
            <a:spLocks noGrp="1"/>
          </p:cNvSpPr>
          <p:nvPr>
            <p:ph idx="1"/>
          </p:nvPr>
        </p:nvSpPr>
        <p:spPr>
          <a:xfrm>
            <a:off x="576000" y="1656000"/>
            <a:ext cx="10739697" cy="4464000"/>
          </a:xfrm>
        </p:spPr>
        <p:txBody>
          <a:bodyPr vert="horz" lIns="91440" tIns="45720" rIns="91440" bIns="45720" rtlCol="0" anchor="t">
            <a:normAutofit/>
          </a:bodyPr>
          <a:lstStyle/>
          <a:p>
            <a:pPr marL="0" indent="0">
              <a:buNone/>
            </a:pPr>
            <a:endParaRPr lang="en-US" dirty="0">
              <a:cs typeface="Arial"/>
            </a:endParaRPr>
          </a:p>
          <a:p>
            <a:pPr marL="0" indent="0">
              <a:buNone/>
            </a:pPr>
            <a:endParaRPr lang="en-US" dirty="0">
              <a:cs typeface="Calibri"/>
            </a:endParaRPr>
          </a:p>
        </p:txBody>
      </p:sp>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rgbClr val="FFFFFF"/>
                </a:solidFill>
              </a:rPr>
              <a:t>20</a:t>
            </a:r>
            <a:endParaRPr kumimoji="0" lang="de-DE" sz="10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154785"/>
            <a:ext cx="11041200" cy="1152000"/>
          </a:xfrm>
        </p:spPr>
        <p:txBody>
          <a:bodyPr>
            <a:normAutofit/>
          </a:bodyPr>
          <a:lstStyle/>
          <a:p>
            <a:r>
              <a:rPr lang="en-US" dirty="0">
                <a:latin typeface="Arial"/>
                <a:cs typeface="Calibri Light"/>
              </a:rPr>
              <a:t>Incomplete Debug Register Update</a:t>
            </a:r>
            <a:endParaRPr lang="en-US" dirty="0">
              <a:cs typeface="Calibri Light"/>
            </a:endParaRPr>
          </a:p>
        </p:txBody>
      </p:sp>
      <p:sp>
        <p:nvSpPr>
          <p:cNvPr id="5" name="Content Placeholder 2">
            <a:extLst>
              <a:ext uri="{FF2B5EF4-FFF2-40B4-BE49-F238E27FC236}">
                <a16:creationId xmlns:a16="http://schemas.microsoft.com/office/drawing/2014/main" id="{69C324AC-9721-4748-8AE1-B536572E4AE0}"/>
              </a:ext>
            </a:extLst>
          </p:cNvPr>
          <p:cNvSpPr txBox="1">
            <a:spLocks/>
          </p:cNvSpPr>
          <p:nvPr/>
        </p:nvSpPr>
        <p:spPr>
          <a:xfrm>
            <a:off x="728400" y="1808400"/>
            <a:ext cx="10739697" cy="4464000"/>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dirty="0">
              <a:latin typeface="Arial"/>
              <a:cs typeface="Calibri"/>
            </a:endParaRPr>
          </a:p>
        </p:txBody>
      </p:sp>
      <p:pic>
        <p:nvPicPr>
          <p:cNvPr id="7" name="Picture 6" descr="Diagram&#10;&#10;Description automatically generated">
            <a:extLst>
              <a:ext uri="{FF2B5EF4-FFF2-40B4-BE49-F238E27FC236}">
                <a16:creationId xmlns:a16="http://schemas.microsoft.com/office/drawing/2014/main" id="{6C731DF4-27F6-4528-8DDE-977C370F2F2F}"/>
              </a:ext>
            </a:extLst>
          </p:cNvPr>
          <p:cNvPicPr>
            <a:picLocks noChangeAspect="1"/>
          </p:cNvPicPr>
          <p:nvPr/>
        </p:nvPicPr>
        <p:blipFill>
          <a:blip r:embed="rId3"/>
          <a:stretch>
            <a:fillRect/>
          </a:stretch>
        </p:blipFill>
        <p:spPr>
          <a:xfrm>
            <a:off x="2632275" y="1808400"/>
            <a:ext cx="6181725" cy="3629025"/>
          </a:xfrm>
          <a:prstGeom prst="rect">
            <a:avLst/>
          </a:prstGeom>
        </p:spPr>
      </p:pic>
      <p:sp>
        <p:nvSpPr>
          <p:cNvPr id="8" name="Rectangle 7">
            <a:extLst>
              <a:ext uri="{FF2B5EF4-FFF2-40B4-BE49-F238E27FC236}">
                <a16:creationId xmlns:a16="http://schemas.microsoft.com/office/drawing/2014/main" id="{BECE9444-8C14-4A94-89C6-3966E6B47744}"/>
              </a:ext>
            </a:extLst>
          </p:cNvPr>
          <p:cNvSpPr/>
          <p:nvPr/>
        </p:nvSpPr>
        <p:spPr>
          <a:xfrm>
            <a:off x="5221933" y="1936193"/>
            <a:ext cx="3668267" cy="3373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EFA931C-A82A-440B-A070-C364D7539CCE}"/>
              </a:ext>
            </a:extLst>
          </p:cNvPr>
          <p:cNvSpPr/>
          <p:nvPr/>
        </p:nvSpPr>
        <p:spPr>
          <a:xfrm>
            <a:off x="2479874" y="1680720"/>
            <a:ext cx="2589275" cy="1106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61C8B2F-56A5-4D3B-B0A2-090DDBE70E1D}"/>
              </a:ext>
            </a:extLst>
          </p:cNvPr>
          <p:cNvSpPr/>
          <p:nvPr/>
        </p:nvSpPr>
        <p:spPr>
          <a:xfrm>
            <a:off x="4036449" y="2258873"/>
            <a:ext cx="864025" cy="1106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F1E55E5-91A6-4792-A8E3-EB74ED8F71A6}"/>
              </a:ext>
            </a:extLst>
          </p:cNvPr>
          <p:cNvSpPr/>
          <p:nvPr/>
        </p:nvSpPr>
        <p:spPr>
          <a:xfrm>
            <a:off x="4524564" y="2787587"/>
            <a:ext cx="621169" cy="801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969CD43-47FC-4A02-A394-96D6F51FD9D0}"/>
              </a:ext>
            </a:extLst>
          </p:cNvPr>
          <p:cNvSpPr/>
          <p:nvPr/>
        </p:nvSpPr>
        <p:spPr>
          <a:xfrm>
            <a:off x="4753223" y="1746465"/>
            <a:ext cx="3656817" cy="3935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9BDF20F-E495-4A35-865C-74FA29412C0C}"/>
              </a:ext>
            </a:extLst>
          </p:cNvPr>
          <p:cNvSpPr/>
          <p:nvPr/>
        </p:nvSpPr>
        <p:spPr>
          <a:xfrm>
            <a:off x="4349263" y="2878052"/>
            <a:ext cx="3656817" cy="1466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80DD543-943D-401F-996E-2CC39F8E34D4}"/>
              </a:ext>
            </a:extLst>
          </p:cNvPr>
          <p:cNvSpPr/>
          <p:nvPr/>
        </p:nvSpPr>
        <p:spPr>
          <a:xfrm>
            <a:off x="1898346" y="1926285"/>
            <a:ext cx="2100003" cy="17226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9D486D8-92F1-48C3-A81A-6F60F67DCBDE}"/>
              </a:ext>
            </a:extLst>
          </p:cNvPr>
          <p:cNvSpPr/>
          <p:nvPr/>
        </p:nvSpPr>
        <p:spPr>
          <a:xfrm>
            <a:off x="3366044" y="3569958"/>
            <a:ext cx="591023" cy="196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87741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12D0AF-AB78-4EAD-8D29-FEFB006603D6}"/>
              </a:ext>
            </a:extLst>
          </p:cNvPr>
          <p:cNvSpPr>
            <a:spLocks noGrp="1"/>
          </p:cNvSpPr>
          <p:nvPr>
            <p:ph idx="1"/>
          </p:nvPr>
        </p:nvSpPr>
        <p:spPr>
          <a:xfrm>
            <a:off x="576000" y="1656000"/>
            <a:ext cx="10739697" cy="4464000"/>
          </a:xfrm>
        </p:spPr>
        <p:txBody>
          <a:bodyPr vert="horz" lIns="91440" tIns="45720" rIns="91440" bIns="45720" rtlCol="0" anchor="t">
            <a:normAutofit/>
          </a:bodyPr>
          <a:lstStyle/>
          <a:p>
            <a:pPr marL="0" indent="0">
              <a:buNone/>
            </a:pPr>
            <a:endParaRPr lang="en-US" dirty="0">
              <a:cs typeface="Arial"/>
            </a:endParaRPr>
          </a:p>
          <a:p>
            <a:pPr marL="0" indent="0">
              <a:buNone/>
            </a:pPr>
            <a:endParaRPr lang="en-US" dirty="0">
              <a:cs typeface="Calibri"/>
            </a:endParaRPr>
          </a:p>
        </p:txBody>
      </p:sp>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rgbClr val="FFFFFF"/>
                </a:solidFill>
              </a:rPr>
              <a:t>20</a:t>
            </a:r>
            <a:endParaRPr kumimoji="0" lang="de-DE" sz="10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154785"/>
            <a:ext cx="11041200" cy="1152000"/>
          </a:xfrm>
        </p:spPr>
        <p:txBody>
          <a:bodyPr>
            <a:normAutofit/>
          </a:bodyPr>
          <a:lstStyle/>
          <a:p>
            <a:r>
              <a:rPr lang="en-US" dirty="0">
                <a:latin typeface="Arial"/>
                <a:cs typeface="Calibri Light"/>
              </a:rPr>
              <a:t>Incomplete Debug Register Update</a:t>
            </a:r>
            <a:endParaRPr lang="en-US" dirty="0">
              <a:cs typeface="Calibri Light"/>
            </a:endParaRPr>
          </a:p>
        </p:txBody>
      </p:sp>
      <p:sp>
        <p:nvSpPr>
          <p:cNvPr id="5" name="Content Placeholder 2">
            <a:extLst>
              <a:ext uri="{FF2B5EF4-FFF2-40B4-BE49-F238E27FC236}">
                <a16:creationId xmlns:a16="http://schemas.microsoft.com/office/drawing/2014/main" id="{69C324AC-9721-4748-8AE1-B536572E4AE0}"/>
              </a:ext>
            </a:extLst>
          </p:cNvPr>
          <p:cNvSpPr txBox="1">
            <a:spLocks/>
          </p:cNvSpPr>
          <p:nvPr/>
        </p:nvSpPr>
        <p:spPr>
          <a:xfrm>
            <a:off x="728400" y="1808400"/>
            <a:ext cx="10739697" cy="4464000"/>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dirty="0">
              <a:latin typeface="Arial"/>
              <a:cs typeface="Calibri"/>
            </a:endParaRPr>
          </a:p>
        </p:txBody>
      </p:sp>
      <p:pic>
        <p:nvPicPr>
          <p:cNvPr id="7" name="Picture 6" descr="Diagram&#10;&#10;Description automatically generated">
            <a:extLst>
              <a:ext uri="{FF2B5EF4-FFF2-40B4-BE49-F238E27FC236}">
                <a16:creationId xmlns:a16="http://schemas.microsoft.com/office/drawing/2014/main" id="{6C731DF4-27F6-4528-8DDE-977C370F2F2F}"/>
              </a:ext>
            </a:extLst>
          </p:cNvPr>
          <p:cNvPicPr>
            <a:picLocks noChangeAspect="1"/>
          </p:cNvPicPr>
          <p:nvPr/>
        </p:nvPicPr>
        <p:blipFill>
          <a:blip r:embed="rId3"/>
          <a:stretch>
            <a:fillRect/>
          </a:stretch>
        </p:blipFill>
        <p:spPr>
          <a:xfrm>
            <a:off x="2632275" y="1808400"/>
            <a:ext cx="6181725" cy="3629025"/>
          </a:xfrm>
          <a:prstGeom prst="rect">
            <a:avLst/>
          </a:prstGeom>
        </p:spPr>
      </p:pic>
      <p:sp>
        <p:nvSpPr>
          <p:cNvPr id="8" name="Rectangle 7">
            <a:extLst>
              <a:ext uri="{FF2B5EF4-FFF2-40B4-BE49-F238E27FC236}">
                <a16:creationId xmlns:a16="http://schemas.microsoft.com/office/drawing/2014/main" id="{BECE9444-8C14-4A94-89C6-3966E6B47744}"/>
              </a:ext>
            </a:extLst>
          </p:cNvPr>
          <p:cNvSpPr/>
          <p:nvPr/>
        </p:nvSpPr>
        <p:spPr>
          <a:xfrm>
            <a:off x="6899964" y="2108988"/>
            <a:ext cx="3668267" cy="3373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EFA931C-A82A-440B-A070-C364D7539CCE}"/>
              </a:ext>
            </a:extLst>
          </p:cNvPr>
          <p:cNvSpPr/>
          <p:nvPr/>
        </p:nvSpPr>
        <p:spPr>
          <a:xfrm>
            <a:off x="2479874" y="1680720"/>
            <a:ext cx="2589275" cy="1106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61C8B2F-56A5-4D3B-B0A2-090DDBE70E1D}"/>
              </a:ext>
            </a:extLst>
          </p:cNvPr>
          <p:cNvSpPr/>
          <p:nvPr/>
        </p:nvSpPr>
        <p:spPr>
          <a:xfrm>
            <a:off x="4036449" y="2258873"/>
            <a:ext cx="864025" cy="1106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F1E55E5-91A6-4792-A8E3-EB74ED8F71A6}"/>
              </a:ext>
            </a:extLst>
          </p:cNvPr>
          <p:cNvSpPr/>
          <p:nvPr/>
        </p:nvSpPr>
        <p:spPr>
          <a:xfrm>
            <a:off x="4524564" y="2787587"/>
            <a:ext cx="621169" cy="801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16327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12D0AF-AB78-4EAD-8D29-FEFB006603D6}"/>
              </a:ext>
            </a:extLst>
          </p:cNvPr>
          <p:cNvSpPr>
            <a:spLocks noGrp="1"/>
          </p:cNvSpPr>
          <p:nvPr>
            <p:ph idx="1"/>
          </p:nvPr>
        </p:nvSpPr>
        <p:spPr>
          <a:xfrm>
            <a:off x="576000" y="1656000"/>
            <a:ext cx="10739697" cy="4464000"/>
          </a:xfrm>
        </p:spPr>
        <p:txBody>
          <a:bodyPr vert="horz" lIns="91440" tIns="45720" rIns="91440" bIns="45720" rtlCol="0" anchor="t">
            <a:normAutofit/>
          </a:bodyPr>
          <a:lstStyle/>
          <a:p>
            <a:pPr marL="0" indent="0">
              <a:buNone/>
            </a:pPr>
            <a:endParaRPr lang="en-US" dirty="0">
              <a:cs typeface="Arial"/>
            </a:endParaRPr>
          </a:p>
          <a:p>
            <a:pPr marL="0" indent="0">
              <a:buNone/>
            </a:pPr>
            <a:endParaRPr lang="en-US" dirty="0">
              <a:cs typeface="Calibri"/>
            </a:endParaRPr>
          </a:p>
        </p:txBody>
      </p:sp>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rgbClr val="FFFFFF"/>
                </a:solidFill>
              </a:rPr>
              <a:t>20</a:t>
            </a:r>
            <a:endParaRPr kumimoji="0" lang="de-DE" sz="10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154785"/>
            <a:ext cx="11041200" cy="1152000"/>
          </a:xfrm>
        </p:spPr>
        <p:txBody>
          <a:bodyPr>
            <a:normAutofit/>
          </a:bodyPr>
          <a:lstStyle/>
          <a:p>
            <a:r>
              <a:rPr lang="en-US" dirty="0">
                <a:latin typeface="Arial"/>
                <a:cs typeface="Calibri Light"/>
              </a:rPr>
              <a:t>Incomplete Debug Register Update</a:t>
            </a:r>
            <a:endParaRPr lang="en-US" dirty="0">
              <a:cs typeface="Calibri Light"/>
            </a:endParaRPr>
          </a:p>
        </p:txBody>
      </p:sp>
      <p:sp>
        <p:nvSpPr>
          <p:cNvPr id="5" name="Content Placeholder 2">
            <a:extLst>
              <a:ext uri="{FF2B5EF4-FFF2-40B4-BE49-F238E27FC236}">
                <a16:creationId xmlns:a16="http://schemas.microsoft.com/office/drawing/2014/main" id="{69C324AC-9721-4748-8AE1-B536572E4AE0}"/>
              </a:ext>
            </a:extLst>
          </p:cNvPr>
          <p:cNvSpPr txBox="1">
            <a:spLocks/>
          </p:cNvSpPr>
          <p:nvPr/>
        </p:nvSpPr>
        <p:spPr>
          <a:xfrm>
            <a:off x="728400" y="1808400"/>
            <a:ext cx="10739697" cy="4464000"/>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dirty="0">
              <a:latin typeface="Arial"/>
              <a:cs typeface="Calibri"/>
            </a:endParaRPr>
          </a:p>
        </p:txBody>
      </p:sp>
      <p:pic>
        <p:nvPicPr>
          <p:cNvPr id="7" name="Picture 6" descr="Diagram&#10;&#10;Description automatically generated">
            <a:extLst>
              <a:ext uri="{FF2B5EF4-FFF2-40B4-BE49-F238E27FC236}">
                <a16:creationId xmlns:a16="http://schemas.microsoft.com/office/drawing/2014/main" id="{6C731DF4-27F6-4528-8DDE-977C370F2F2F}"/>
              </a:ext>
            </a:extLst>
          </p:cNvPr>
          <p:cNvPicPr>
            <a:picLocks noChangeAspect="1"/>
          </p:cNvPicPr>
          <p:nvPr/>
        </p:nvPicPr>
        <p:blipFill>
          <a:blip r:embed="rId3"/>
          <a:stretch>
            <a:fillRect/>
          </a:stretch>
        </p:blipFill>
        <p:spPr>
          <a:xfrm>
            <a:off x="2632275" y="1808400"/>
            <a:ext cx="6181725" cy="3629025"/>
          </a:xfrm>
          <a:prstGeom prst="rect">
            <a:avLst/>
          </a:prstGeom>
        </p:spPr>
      </p:pic>
      <p:sp>
        <p:nvSpPr>
          <p:cNvPr id="8" name="Rectangle 7">
            <a:extLst>
              <a:ext uri="{FF2B5EF4-FFF2-40B4-BE49-F238E27FC236}">
                <a16:creationId xmlns:a16="http://schemas.microsoft.com/office/drawing/2014/main" id="{BECE9444-8C14-4A94-89C6-3966E6B47744}"/>
              </a:ext>
            </a:extLst>
          </p:cNvPr>
          <p:cNvSpPr/>
          <p:nvPr/>
        </p:nvSpPr>
        <p:spPr>
          <a:xfrm>
            <a:off x="6899964" y="2108988"/>
            <a:ext cx="3668267" cy="3373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7295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12D0AF-AB78-4EAD-8D29-FEFB006603D6}"/>
              </a:ext>
            </a:extLst>
          </p:cNvPr>
          <p:cNvSpPr>
            <a:spLocks noGrp="1"/>
          </p:cNvSpPr>
          <p:nvPr>
            <p:ph idx="1"/>
          </p:nvPr>
        </p:nvSpPr>
        <p:spPr>
          <a:xfrm>
            <a:off x="576000" y="1656000"/>
            <a:ext cx="10739697" cy="4464000"/>
          </a:xfrm>
        </p:spPr>
        <p:txBody>
          <a:bodyPr vert="horz" lIns="91440" tIns="45720" rIns="91440" bIns="45720" rtlCol="0" anchor="t">
            <a:normAutofit/>
          </a:bodyPr>
          <a:lstStyle/>
          <a:p>
            <a:pPr marL="0" indent="0">
              <a:buNone/>
            </a:pPr>
            <a:endParaRPr lang="en-US" dirty="0">
              <a:cs typeface="Arial"/>
            </a:endParaRPr>
          </a:p>
          <a:p>
            <a:pPr marL="0" indent="0">
              <a:buNone/>
            </a:pPr>
            <a:endParaRPr lang="en-US" dirty="0">
              <a:cs typeface="Calibri"/>
            </a:endParaRPr>
          </a:p>
        </p:txBody>
      </p:sp>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rgbClr val="FFFFFF"/>
                </a:solidFill>
              </a:rPr>
              <a:t>20</a:t>
            </a:r>
            <a:endParaRPr kumimoji="0" lang="de-DE" sz="10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154785"/>
            <a:ext cx="11041200" cy="1152000"/>
          </a:xfrm>
        </p:spPr>
        <p:txBody>
          <a:bodyPr>
            <a:normAutofit/>
          </a:bodyPr>
          <a:lstStyle/>
          <a:p>
            <a:r>
              <a:rPr lang="en-US" dirty="0">
                <a:latin typeface="Arial"/>
                <a:cs typeface="Calibri Light"/>
              </a:rPr>
              <a:t>Incomplete Debug Register Update</a:t>
            </a:r>
            <a:endParaRPr lang="en-US" dirty="0">
              <a:cs typeface="Calibri Light"/>
            </a:endParaRPr>
          </a:p>
        </p:txBody>
      </p:sp>
      <p:sp>
        <p:nvSpPr>
          <p:cNvPr id="5" name="Content Placeholder 2">
            <a:extLst>
              <a:ext uri="{FF2B5EF4-FFF2-40B4-BE49-F238E27FC236}">
                <a16:creationId xmlns:a16="http://schemas.microsoft.com/office/drawing/2014/main" id="{69C324AC-9721-4748-8AE1-B536572E4AE0}"/>
              </a:ext>
            </a:extLst>
          </p:cNvPr>
          <p:cNvSpPr txBox="1">
            <a:spLocks/>
          </p:cNvSpPr>
          <p:nvPr/>
        </p:nvSpPr>
        <p:spPr>
          <a:xfrm>
            <a:off x="728400" y="1808400"/>
            <a:ext cx="10739697" cy="4464000"/>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dirty="0">
              <a:latin typeface="Arial"/>
              <a:cs typeface="Calibri"/>
            </a:endParaRPr>
          </a:p>
        </p:txBody>
      </p:sp>
      <p:pic>
        <p:nvPicPr>
          <p:cNvPr id="7" name="Picture 6" descr="Diagram&#10;&#10;Description automatically generated">
            <a:extLst>
              <a:ext uri="{FF2B5EF4-FFF2-40B4-BE49-F238E27FC236}">
                <a16:creationId xmlns:a16="http://schemas.microsoft.com/office/drawing/2014/main" id="{6C731DF4-27F6-4528-8DDE-977C370F2F2F}"/>
              </a:ext>
            </a:extLst>
          </p:cNvPr>
          <p:cNvPicPr>
            <a:picLocks noChangeAspect="1"/>
          </p:cNvPicPr>
          <p:nvPr/>
        </p:nvPicPr>
        <p:blipFill>
          <a:blip r:embed="rId3"/>
          <a:stretch>
            <a:fillRect/>
          </a:stretch>
        </p:blipFill>
        <p:spPr>
          <a:xfrm>
            <a:off x="2632275" y="1808400"/>
            <a:ext cx="6181725" cy="3629025"/>
          </a:xfrm>
          <a:prstGeom prst="rect">
            <a:avLst/>
          </a:prstGeom>
        </p:spPr>
      </p:pic>
    </p:spTree>
    <p:extLst>
      <p:ext uri="{BB962C8B-B14F-4D97-AF65-F5344CB8AC3E}">
        <p14:creationId xmlns:p14="http://schemas.microsoft.com/office/powerpoint/2010/main" val="26002966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16">
            <a:extLst>
              <a:ext uri="{FF2B5EF4-FFF2-40B4-BE49-F238E27FC236}">
                <a16:creationId xmlns:a16="http://schemas.microsoft.com/office/drawing/2014/main" id="{7B853BA9-8B7E-4B82-9D8B-A2610A1DF7D2}"/>
              </a:ext>
            </a:extLst>
          </p:cNvPr>
          <p:cNvSpPr>
            <a:spLocks noGrp="1"/>
          </p:cNvSpPr>
          <p:nvPr>
            <p:ph type="sldNum" sz="quarter" idx="12"/>
          </p:nvPr>
        </p:nvSpPr>
        <p:spPr>
          <a:xfrm>
            <a:off x="576000" y="6210000"/>
            <a:ext cx="648000" cy="648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FFFFFF"/>
                </a:solidFill>
                <a:effectLst/>
                <a:uLnTx/>
                <a:uFillTx/>
                <a:latin typeface="Arial" charset="0"/>
                <a:ea typeface="+mn-ea"/>
                <a:cs typeface="+mn-cs"/>
              </a:rPr>
              <a:t>21</a:t>
            </a:r>
          </a:p>
        </p:txBody>
      </p:sp>
      <p:sp>
        <p:nvSpPr>
          <p:cNvPr id="9" name="Titel 3">
            <a:extLst>
              <a:ext uri="{FF2B5EF4-FFF2-40B4-BE49-F238E27FC236}">
                <a16:creationId xmlns:a16="http://schemas.microsoft.com/office/drawing/2014/main" id="{0A56A32D-81C3-4866-B166-3139F8956A71}"/>
              </a:ext>
            </a:extLst>
          </p:cNvPr>
          <p:cNvSpPr txBox="1">
            <a:spLocks/>
          </p:cNvSpPr>
          <p:nvPr/>
        </p:nvSpPr>
        <p:spPr>
          <a:xfrm>
            <a:off x="1490909" y="3520337"/>
            <a:ext cx="9322093" cy="1427444"/>
          </a:xfrm>
          <a:prstGeom prst="rect">
            <a:avLst/>
          </a:prstGeom>
        </p:spPr>
        <p:txBody>
          <a:bodyPr vert="horz" lIns="0" tIns="0" rIns="0" bIns="0" rtlCol="0" anchor="b" anchorCtr="0">
            <a:normAutofit/>
          </a:bodyPr>
          <a:lst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a:lstStyle>
          <a:p>
            <a:pPr algn="ctr"/>
            <a:r>
              <a:rPr lang="en-US" dirty="0"/>
              <a:t>Introducing Cerberus</a:t>
            </a:r>
          </a:p>
          <a:p>
            <a:pPr algn="ctr"/>
            <a:r>
              <a:rPr lang="en-US" dirty="0"/>
              <a:t>A Framework for PKU-based Sandboxing</a:t>
            </a:r>
          </a:p>
        </p:txBody>
      </p:sp>
      <p:pic>
        <p:nvPicPr>
          <p:cNvPr id="5" name="Content Placeholder 5" descr="A picture containing text, person, person, fish&#10;&#10;Description automatically generated">
            <a:extLst>
              <a:ext uri="{FF2B5EF4-FFF2-40B4-BE49-F238E27FC236}">
                <a16:creationId xmlns:a16="http://schemas.microsoft.com/office/drawing/2014/main" id="{CFEE194B-6F90-4A60-8F60-DEC2BB66B71B}"/>
              </a:ext>
            </a:extLst>
          </p:cNvPr>
          <p:cNvPicPr>
            <a:picLocks noChangeAspect="1"/>
          </p:cNvPicPr>
          <p:nvPr/>
        </p:nvPicPr>
        <p:blipFill>
          <a:blip r:embed="rId3"/>
          <a:stretch>
            <a:fillRect/>
          </a:stretch>
        </p:blipFill>
        <p:spPr>
          <a:xfrm>
            <a:off x="9386032" y="0"/>
            <a:ext cx="2805968" cy="2805830"/>
          </a:xfrm>
          <a:prstGeom prst="rect">
            <a:avLst/>
          </a:prstGeom>
        </p:spPr>
      </p:pic>
    </p:spTree>
    <p:extLst>
      <p:ext uri="{BB962C8B-B14F-4D97-AF65-F5344CB8AC3E}">
        <p14:creationId xmlns:p14="http://schemas.microsoft.com/office/powerpoint/2010/main" val="1579681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12D0AF-AB78-4EAD-8D29-FEFB006603D6}"/>
              </a:ext>
            </a:extLst>
          </p:cNvPr>
          <p:cNvSpPr>
            <a:spLocks noGrp="1"/>
          </p:cNvSpPr>
          <p:nvPr>
            <p:ph idx="1"/>
          </p:nvPr>
        </p:nvSpPr>
        <p:spPr>
          <a:xfrm>
            <a:off x="576000" y="1656000"/>
            <a:ext cx="10739697" cy="4464000"/>
          </a:xfrm>
        </p:spPr>
        <p:txBody>
          <a:bodyPr vert="horz" lIns="91440" tIns="45720" rIns="91440" bIns="45720" rtlCol="0" anchor="t">
            <a:normAutofit/>
          </a:bodyPr>
          <a:lstStyle/>
          <a:p>
            <a:pPr marL="0" indent="0">
              <a:buNone/>
            </a:pPr>
            <a:br>
              <a:rPr lang="en-US" dirty="0"/>
            </a:br>
            <a:endParaRPr lang="en-US" dirty="0">
              <a:cs typeface="Arial"/>
            </a:endParaRPr>
          </a:p>
        </p:txBody>
      </p:sp>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rgbClr val="FFFFFF"/>
                </a:solidFill>
              </a:rPr>
              <a:t>22</a:t>
            </a:r>
            <a:endParaRPr kumimoji="0" lang="de-DE" sz="10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154785"/>
            <a:ext cx="11041200" cy="1152000"/>
          </a:xfrm>
        </p:spPr>
        <p:txBody>
          <a:bodyPr/>
          <a:lstStyle/>
          <a:p>
            <a:r>
              <a:rPr lang="en-US" dirty="0">
                <a:latin typeface="Arial"/>
                <a:cs typeface="Calibri Light"/>
              </a:rPr>
              <a:t>Cerberus’ Components</a:t>
            </a:r>
            <a:endParaRPr lang="en-US" dirty="0">
              <a:cs typeface="Calibri Light"/>
            </a:endParaRPr>
          </a:p>
        </p:txBody>
      </p:sp>
      <p:pic>
        <p:nvPicPr>
          <p:cNvPr id="5" name="Picture 4" descr="Diagram&#10;&#10;Description automatically generated">
            <a:extLst>
              <a:ext uri="{FF2B5EF4-FFF2-40B4-BE49-F238E27FC236}">
                <a16:creationId xmlns:a16="http://schemas.microsoft.com/office/drawing/2014/main" id="{0F01960C-C42B-4826-9D71-EB9FB25823C1}"/>
              </a:ext>
            </a:extLst>
          </p:cNvPr>
          <p:cNvPicPr>
            <a:picLocks noChangeAspect="1"/>
          </p:cNvPicPr>
          <p:nvPr/>
        </p:nvPicPr>
        <p:blipFill>
          <a:blip r:embed="rId3"/>
          <a:stretch>
            <a:fillRect/>
          </a:stretch>
        </p:blipFill>
        <p:spPr>
          <a:xfrm>
            <a:off x="2521258" y="1324242"/>
            <a:ext cx="6400800" cy="4632675"/>
          </a:xfrm>
          <a:prstGeom prst="rect">
            <a:avLst/>
          </a:prstGeom>
        </p:spPr>
      </p:pic>
    </p:spTree>
    <p:extLst>
      <p:ext uri="{BB962C8B-B14F-4D97-AF65-F5344CB8AC3E}">
        <p14:creationId xmlns:p14="http://schemas.microsoft.com/office/powerpoint/2010/main" val="40811812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12D0AF-AB78-4EAD-8D29-FEFB006603D6}"/>
              </a:ext>
            </a:extLst>
          </p:cNvPr>
          <p:cNvSpPr>
            <a:spLocks noGrp="1"/>
          </p:cNvSpPr>
          <p:nvPr>
            <p:ph idx="1"/>
          </p:nvPr>
        </p:nvSpPr>
        <p:spPr>
          <a:xfrm>
            <a:off x="576000" y="1656000"/>
            <a:ext cx="10739697" cy="4464000"/>
          </a:xfrm>
        </p:spPr>
        <p:txBody>
          <a:bodyPr vert="horz" lIns="91440" tIns="45720" rIns="91440" bIns="45720" rtlCol="0" anchor="t">
            <a:normAutofit/>
          </a:bodyPr>
          <a:lstStyle/>
          <a:p>
            <a:pPr marL="0" indent="0">
              <a:buNone/>
            </a:pPr>
            <a:br>
              <a:rPr lang="en-US" dirty="0"/>
            </a:br>
            <a:endParaRPr lang="en-US" dirty="0">
              <a:cs typeface="Arial"/>
            </a:endParaRPr>
          </a:p>
        </p:txBody>
      </p:sp>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rgbClr val="FFFFFF"/>
                </a:solidFill>
              </a:rPr>
              <a:t>22</a:t>
            </a:r>
            <a:endParaRPr kumimoji="0" lang="de-DE" sz="10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154785"/>
            <a:ext cx="11041200" cy="1152000"/>
          </a:xfrm>
        </p:spPr>
        <p:txBody>
          <a:bodyPr/>
          <a:lstStyle/>
          <a:p>
            <a:r>
              <a:rPr lang="en-US" dirty="0">
                <a:latin typeface="Arial"/>
                <a:cs typeface="Calibri Light"/>
              </a:rPr>
              <a:t>Cerberus’ Components</a:t>
            </a:r>
            <a:endParaRPr lang="en-US" dirty="0">
              <a:cs typeface="Calibri Light"/>
            </a:endParaRPr>
          </a:p>
        </p:txBody>
      </p:sp>
      <p:pic>
        <p:nvPicPr>
          <p:cNvPr id="5" name="Picture 4" descr="Diagram&#10;&#10;Description automatically generated">
            <a:extLst>
              <a:ext uri="{FF2B5EF4-FFF2-40B4-BE49-F238E27FC236}">
                <a16:creationId xmlns:a16="http://schemas.microsoft.com/office/drawing/2014/main" id="{0F01960C-C42B-4826-9D71-EB9FB25823C1}"/>
              </a:ext>
            </a:extLst>
          </p:cNvPr>
          <p:cNvPicPr>
            <a:picLocks noChangeAspect="1"/>
          </p:cNvPicPr>
          <p:nvPr/>
        </p:nvPicPr>
        <p:blipFill>
          <a:blip r:embed="rId3"/>
          <a:stretch>
            <a:fillRect/>
          </a:stretch>
        </p:blipFill>
        <p:spPr>
          <a:xfrm>
            <a:off x="2521258" y="1324242"/>
            <a:ext cx="6400800" cy="4632675"/>
          </a:xfrm>
          <a:prstGeom prst="rect">
            <a:avLst/>
          </a:prstGeom>
        </p:spPr>
      </p:pic>
      <p:sp>
        <p:nvSpPr>
          <p:cNvPr id="6" name="Rectangle 5">
            <a:extLst>
              <a:ext uri="{FF2B5EF4-FFF2-40B4-BE49-F238E27FC236}">
                <a16:creationId xmlns:a16="http://schemas.microsoft.com/office/drawing/2014/main" id="{D9055ADE-DC36-4C5A-A5C2-B4FD3840F819}"/>
              </a:ext>
            </a:extLst>
          </p:cNvPr>
          <p:cNvSpPr/>
          <p:nvPr/>
        </p:nvSpPr>
        <p:spPr>
          <a:xfrm>
            <a:off x="4695906" y="4579043"/>
            <a:ext cx="870394" cy="525617"/>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1687274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a:xfrm>
            <a:off x="576000" y="6210000"/>
            <a:ext cx="648000" cy="648000"/>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r>
              <a:rPr lang="de-DE" dirty="0"/>
              <a:t>3</a:t>
            </a:r>
            <a:endParaRPr kumimoji="0" lang="de-DE" b="0" i="0" u="none" strike="noStrike" kern="1200" cap="none" spc="0" normalizeH="0" baseline="0" noProof="0" dirty="0">
              <a:ln>
                <a:noFill/>
              </a:ln>
              <a:effectLst/>
              <a:uLnTx/>
              <a:uFillTx/>
            </a:endParaRPr>
          </a:p>
        </p:txBody>
      </p:sp>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207036"/>
            <a:ext cx="11041200" cy="1152000"/>
          </a:xfrm>
        </p:spPr>
        <p:txBody>
          <a:bodyPr anchor="ctr">
            <a:normAutofit/>
          </a:bodyPr>
          <a:lstStyle/>
          <a:p>
            <a:r>
              <a:rPr lang="en-US"/>
              <a:t>Compartmentalization</a:t>
            </a:r>
          </a:p>
        </p:txBody>
      </p:sp>
      <p:pic>
        <p:nvPicPr>
          <p:cNvPr id="4" name="Picture 3" descr="Diagram&#10;&#10;Description automatically generated">
            <a:extLst>
              <a:ext uri="{FF2B5EF4-FFF2-40B4-BE49-F238E27FC236}">
                <a16:creationId xmlns:a16="http://schemas.microsoft.com/office/drawing/2014/main" id="{22A6A53D-1977-416E-91AF-BF7CFC4B7E70}"/>
              </a:ext>
            </a:extLst>
          </p:cNvPr>
          <p:cNvPicPr>
            <a:picLocks noChangeAspect="1"/>
          </p:cNvPicPr>
          <p:nvPr/>
        </p:nvPicPr>
        <p:blipFill>
          <a:blip r:embed="rId3"/>
          <a:stretch>
            <a:fillRect/>
          </a:stretch>
        </p:blipFill>
        <p:spPr>
          <a:xfrm>
            <a:off x="3514725" y="1452562"/>
            <a:ext cx="5162550" cy="3952875"/>
          </a:xfrm>
          <a:prstGeom prst="rect">
            <a:avLst/>
          </a:prstGeom>
        </p:spPr>
      </p:pic>
    </p:spTree>
    <p:extLst>
      <p:ext uri="{BB962C8B-B14F-4D97-AF65-F5344CB8AC3E}">
        <p14:creationId xmlns:p14="http://schemas.microsoft.com/office/powerpoint/2010/main" val="16771129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12D0AF-AB78-4EAD-8D29-FEFB006603D6}"/>
              </a:ext>
            </a:extLst>
          </p:cNvPr>
          <p:cNvSpPr>
            <a:spLocks noGrp="1"/>
          </p:cNvSpPr>
          <p:nvPr>
            <p:ph idx="1"/>
          </p:nvPr>
        </p:nvSpPr>
        <p:spPr>
          <a:xfrm>
            <a:off x="576000" y="1656000"/>
            <a:ext cx="10739697" cy="4464000"/>
          </a:xfrm>
        </p:spPr>
        <p:txBody>
          <a:bodyPr vert="horz" lIns="91440" tIns="45720" rIns="91440" bIns="45720" rtlCol="0" anchor="t">
            <a:normAutofit/>
          </a:bodyPr>
          <a:lstStyle/>
          <a:p>
            <a:pPr marL="0" indent="0">
              <a:buNone/>
            </a:pPr>
            <a:br>
              <a:rPr lang="en-US" dirty="0"/>
            </a:br>
            <a:endParaRPr lang="en-US" dirty="0">
              <a:cs typeface="Arial"/>
            </a:endParaRPr>
          </a:p>
        </p:txBody>
      </p:sp>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rgbClr val="FFFFFF"/>
                </a:solidFill>
              </a:rPr>
              <a:t>22</a:t>
            </a:r>
            <a:endParaRPr kumimoji="0" lang="de-DE" sz="10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154785"/>
            <a:ext cx="11041200" cy="1152000"/>
          </a:xfrm>
        </p:spPr>
        <p:txBody>
          <a:bodyPr/>
          <a:lstStyle/>
          <a:p>
            <a:r>
              <a:rPr lang="en-US" dirty="0">
                <a:latin typeface="Arial"/>
                <a:cs typeface="Calibri Light"/>
              </a:rPr>
              <a:t>Cerberus’ Components</a:t>
            </a:r>
            <a:endParaRPr lang="en-US" dirty="0">
              <a:cs typeface="Calibri Light"/>
            </a:endParaRPr>
          </a:p>
        </p:txBody>
      </p:sp>
      <p:pic>
        <p:nvPicPr>
          <p:cNvPr id="5" name="Picture 4" descr="Diagram&#10;&#10;Description automatically generated">
            <a:extLst>
              <a:ext uri="{FF2B5EF4-FFF2-40B4-BE49-F238E27FC236}">
                <a16:creationId xmlns:a16="http://schemas.microsoft.com/office/drawing/2014/main" id="{0F01960C-C42B-4826-9D71-EB9FB25823C1}"/>
              </a:ext>
            </a:extLst>
          </p:cNvPr>
          <p:cNvPicPr>
            <a:picLocks noChangeAspect="1"/>
          </p:cNvPicPr>
          <p:nvPr/>
        </p:nvPicPr>
        <p:blipFill>
          <a:blip r:embed="rId3"/>
          <a:stretch>
            <a:fillRect/>
          </a:stretch>
        </p:blipFill>
        <p:spPr>
          <a:xfrm>
            <a:off x="2521258" y="1324242"/>
            <a:ext cx="6400800" cy="4632675"/>
          </a:xfrm>
          <a:prstGeom prst="rect">
            <a:avLst/>
          </a:prstGeom>
        </p:spPr>
      </p:pic>
      <p:sp>
        <p:nvSpPr>
          <p:cNvPr id="7" name="Rectangle 6">
            <a:extLst>
              <a:ext uri="{FF2B5EF4-FFF2-40B4-BE49-F238E27FC236}">
                <a16:creationId xmlns:a16="http://schemas.microsoft.com/office/drawing/2014/main" id="{04CB9F3B-2AF7-4A28-88A0-7CD6CCBE1821}"/>
              </a:ext>
            </a:extLst>
          </p:cNvPr>
          <p:cNvSpPr/>
          <p:nvPr/>
        </p:nvSpPr>
        <p:spPr>
          <a:xfrm>
            <a:off x="3223692" y="5122060"/>
            <a:ext cx="870394" cy="525617"/>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18466489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12D0AF-AB78-4EAD-8D29-FEFB006603D6}"/>
              </a:ext>
            </a:extLst>
          </p:cNvPr>
          <p:cNvSpPr>
            <a:spLocks noGrp="1"/>
          </p:cNvSpPr>
          <p:nvPr>
            <p:ph idx="1"/>
          </p:nvPr>
        </p:nvSpPr>
        <p:spPr>
          <a:xfrm>
            <a:off x="876303" y="1851309"/>
            <a:ext cx="10739697" cy="4464000"/>
          </a:xfrm>
        </p:spPr>
        <p:txBody>
          <a:bodyPr vert="horz" lIns="91440" tIns="45720" rIns="91440" bIns="45720" rtlCol="0" anchor="t">
            <a:normAutofit/>
          </a:bodyPr>
          <a:lstStyle/>
          <a:p>
            <a:pPr marL="0" indent="0">
              <a:buNone/>
            </a:pPr>
            <a:br>
              <a:rPr lang="en-US" dirty="0"/>
            </a:br>
            <a:endParaRPr lang="en-US" dirty="0">
              <a:cs typeface="Arial"/>
            </a:endParaRPr>
          </a:p>
        </p:txBody>
      </p:sp>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rgbClr val="FFFFFF"/>
                </a:solidFill>
              </a:rPr>
              <a:t>22</a:t>
            </a:r>
            <a:endParaRPr kumimoji="0" lang="de-DE" sz="10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154785"/>
            <a:ext cx="11041200" cy="1152000"/>
          </a:xfrm>
        </p:spPr>
        <p:txBody>
          <a:bodyPr/>
          <a:lstStyle/>
          <a:p>
            <a:r>
              <a:rPr lang="en-US" dirty="0">
                <a:latin typeface="Arial"/>
                <a:cs typeface="Calibri Light"/>
              </a:rPr>
              <a:t>Cerberus’ Components</a:t>
            </a:r>
            <a:endParaRPr lang="en-US" dirty="0">
              <a:cs typeface="Calibri Light"/>
            </a:endParaRPr>
          </a:p>
        </p:txBody>
      </p:sp>
      <p:pic>
        <p:nvPicPr>
          <p:cNvPr id="5" name="Picture 4" descr="Diagram&#10;&#10;Description automatically generated">
            <a:extLst>
              <a:ext uri="{FF2B5EF4-FFF2-40B4-BE49-F238E27FC236}">
                <a16:creationId xmlns:a16="http://schemas.microsoft.com/office/drawing/2014/main" id="{0F01960C-C42B-4826-9D71-EB9FB25823C1}"/>
              </a:ext>
            </a:extLst>
          </p:cNvPr>
          <p:cNvPicPr>
            <a:picLocks noChangeAspect="1"/>
          </p:cNvPicPr>
          <p:nvPr/>
        </p:nvPicPr>
        <p:blipFill>
          <a:blip r:embed="rId3"/>
          <a:stretch>
            <a:fillRect/>
          </a:stretch>
        </p:blipFill>
        <p:spPr>
          <a:xfrm>
            <a:off x="2521258" y="1324242"/>
            <a:ext cx="6400800" cy="4632675"/>
          </a:xfrm>
          <a:prstGeom prst="rect">
            <a:avLst/>
          </a:prstGeom>
        </p:spPr>
      </p:pic>
      <p:sp>
        <p:nvSpPr>
          <p:cNvPr id="8" name="Rectangle 7">
            <a:extLst>
              <a:ext uri="{FF2B5EF4-FFF2-40B4-BE49-F238E27FC236}">
                <a16:creationId xmlns:a16="http://schemas.microsoft.com/office/drawing/2014/main" id="{D871E5EA-2E54-4764-B7E2-AEE302B7BD7E}"/>
              </a:ext>
            </a:extLst>
          </p:cNvPr>
          <p:cNvSpPr/>
          <p:nvPr/>
        </p:nvSpPr>
        <p:spPr>
          <a:xfrm>
            <a:off x="3710866" y="4579043"/>
            <a:ext cx="949913" cy="525617"/>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19611816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12D0AF-AB78-4EAD-8D29-FEFB006603D6}"/>
              </a:ext>
            </a:extLst>
          </p:cNvPr>
          <p:cNvSpPr>
            <a:spLocks noGrp="1"/>
          </p:cNvSpPr>
          <p:nvPr>
            <p:ph idx="1"/>
          </p:nvPr>
        </p:nvSpPr>
        <p:spPr>
          <a:xfrm>
            <a:off x="576000" y="1656000"/>
            <a:ext cx="10739697" cy="4464000"/>
          </a:xfrm>
        </p:spPr>
        <p:txBody>
          <a:bodyPr vert="horz" lIns="91440" tIns="45720" rIns="91440" bIns="45720" rtlCol="0" anchor="t">
            <a:normAutofit/>
          </a:bodyPr>
          <a:lstStyle/>
          <a:p>
            <a:pPr marL="0" indent="0">
              <a:buNone/>
            </a:pPr>
            <a:br>
              <a:rPr lang="en-US" dirty="0"/>
            </a:br>
            <a:endParaRPr lang="en-US" dirty="0">
              <a:cs typeface="Arial"/>
            </a:endParaRPr>
          </a:p>
        </p:txBody>
      </p:sp>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rgbClr val="FFFFFF"/>
                </a:solidFill>
              </a:rPr>
              <a:t>22</a:t>
            </a:r>
            <a:endParaRPr kumimoji="0" lang="de-DE" sz="10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154785"/>
            <a:ext cx="11041200" cy="1152000"/>
          </a:xfrm>
        </p:spPr>
        <p:txBody>
          <a:bodyPr/>
          <a:lstStyle/>
          <a:p>
            <a:r>
              <a:rPr lang="en-US" dirty="0">
                <a:latin typeface="Arial"/>
                <a:cs typeface="Calibri Light"/>
              </a:rPr>
              <a:t>Cerberus’ Components</a:t>
            </a:r>
            <a:endParaRPr lang="en-US" dirty="0">
              <a:cs typeface="Calibri Light"/>
            </a:endParaRPr>
          </a:p>
        </p:txBody>
      </p:sp>
      <p:pic>
        <p:nvPicPr>
          <p:cNvPr id="5" name="Picture 4" descr="Diagram&#10;&#10;Description automatically generated">
            <a:extLst>
              <a:ext uri="{FF2B5EF4-FFF2-40B4-BE49-F238E27FC236}">
                <a16:creationId xmlns:a16="http://schemas.microsoft.com/office/drawing/2014/main" id="{0F01960C-C42B-4826-9D71-EB9FB25823C1}"/>
              </a:ext>
            </a:extLst>
          </p:cNvPr>
          <p:cNvPicPr>
            <a:picLocks noChangeAspect="1"/>
          </p:cNvPicPr>
          <p:nvPr/>
        </p:nvPicPr>
        <p:blipFill>
          <a:blip r:embed="rId3"/>
          <a:stretch>
            <a:fillRect/>
          </a:stretch>
        </p:blipFill>
        <p:spPr>
          <a:xfrm>
            <a:off x="2521258" y="1324242"/>
            <a:ext cx="6400800" cy="4632675"/>
          </a:xfrm>
          <a:prstGeom prst="rect">
            <a:avLst/>
          </a:prstGeom>
        </p:spPr>
      </p:pic>
      <p:sp>
        <p:nvSpPr>
          <p:cNvPr id="9" name="Rectangle 8">
            <a:extLst>
              <a:ext uri="{FF2B5EF4-FFF2-40B4-BE49-F238E27FC236}">
                <a16:creationId xmlns:a16="http://schemas.microsoft.com/office/drawing/2014/main" id="{29AD23E4-3B03-43F3-BF53-B6D8DE1427C5}"/>
              </a:ext>
            </a:extLst>
          </p:cNvPr>
          <p:cNvSpPr/>
          <p:nvPr/>
        </p:nvSpPr>
        <p:spPr>
          <a:xfrm>
            <a:off x="4129596" y="5130931"/>
            <a:ext cx="949913" cy="525617"/>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502847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12D0AF-AB78-4EAD-8D29-FEFB006603D6}"/>
              </a:ext>
            </a:extLst>
          </p:cNvPr>
          <p:cNvSpPr>
            <a:spLocks noGrp="1"/>
          </p:cNvSpPr>
          <p:nvPr>
            <p:ph idx="1"/>
          </p:nvPr>
        </p:nvSpPr>
        <p:spPr>
          <a:xfrm>
            <a:off x="576000" y="1656000"/>
            <a:ext cx="10739697" cy="4464000"/>
          </a:xfrm>
        </p:spPr>
        <p:txBody>
          <a:bodyPr vert="horz" lIns="91440" tIns="45720" rIns="91440" bIns="45720" rtlCol="0" anchor="t">
            <a:normAutofit/>
          </a:bodyPr>
          <a:lstStyle/>
          <a:p>
            <a:pPr marL="0" indent="0">
              <a:buNone/>
            </a:pPr>
            <a:br>
              <a:rPr lang="en-US" dirty="0"/>
            </a:br>
            <a:endParaRPr lang="en-US" dirty="0">
              <a:cs typeface="Arial"/>
            </a:endParaRPr>
          </a:p>
        </p:txBody>
      </p:sp>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rgbClr val="FFFFFF"/>
                </a:solidFill>
              </a:rPr>
              <a:t>22</a:t>
            </a:r>
            <a:endParaRPr kumimoji="0" lang="de-DE" sz="10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154785"/>
            <a:ext cx="11041200" cy="1152000"/>
          </a:xfrm>
        </p:spPr>
        <p:txBody>
          <a:bodyPr/>
          <a:lstStyle/>
          <a:p>
            <a:r>
              <a:rPr lang="en-US" dirty="0">
                <a:latin typeface="Arial"/>
                <a:cs typeface="Calibri Light"/>
              </a:rPr>
              <a:t>Cerberus’ Components</a:t>
            </a:r>
            <a:endParaRPr lang="en-US" dirty="0">
              <a:cs typeface="Calibri Light"/>
            </a:endParaRPr>
          </a:p>
        </p:txBody>
      </p:sp>
      <p:pic>
        <p:nvPicPr>
          <p:cNvPr id="5" name="Picture 4" descr="Diagram&#10;&#10;Description automatically generated">
            <a:extLst>
              <a:ext uri="{FF2B5EF4-FFF2-40B4-BE49-F238E27FC236}">
                <a16:creationId xmlns:a16="http://schemas.microsoft.com/office/drawing/2014/main" id="{0F01960C-C42B-4826-9D71-EB9FB25823C1}"/>
              </a:ext>
            </a:extLst>
          </p:cNvPr>
          <p:cNvPicPr>
            <a:picLocks noChangeAspect="1"/>
          </p:cNvPicPr>
          <p:nvPr/>
        </p:nvPicPr>
        <p:blipFill>
          <a:blip r:embed="rId3"/>
          <a:stretch>
            <a:fillRect/>
          </a:stretch>
        </p:blipFill>
        <p:spPr>
          <a:xfrm>
            <a:off x="2521258" y="1324242"/>
            <a:ext cx="6400800" cy="4632675"/>
          </a:xfrm>
          <a:prstGeom prst="rect">
            <a:avLst/>
          </a:prstGeom>
        </p:spPr>
      </p:pic>
      <p:sp>
        <p:nvSpPr>
          <p:cNvPr id="10" name="Rectangle 9">
            <a:extLst>
              <a:ext uri="{FF2B5EF4-FFF2-40B4-BE49-F238E27FC236}">
                <a16:creationId xmlns:a16="http://schemas.microsoft.com/office/drawing/2014/main" id="{3B9CED72-A830-4C92-BA59-3061996042EE}"/>
              </a:ext>
            </a:extLst>
          </p:cNvPr>
          <p:cNvSpPr/>
          <p:nvPr/>
        </p:nvSpPr>
        <p:spPr>
          <a:xfrm>
            <a:off x="2726925" y="4580519"/>
            <a:ext cx="949913" cy="525617"/>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35085737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12D0AF-AB78-4EAD-8D29-FEFB006603D6}"/>
              </a:ext>
            </a:extLst>
          </p:cNvPr>
          <p:cNvSpPr>
            <a:spLocks noGrp="1"/>
          </p:cNvSpPr>
          <p:nvPr>
            <p:ph idx="1"/>
          </p:nvPr>
        </p:nvSpPr>
        <p:spPr>
          <a:xfrm>
            <a:off x="576000" y="1656000"/>
            <a:ext cx="10739697" cy="4464000"/>
          </a:xfrm>
        </p:spPr>
        <p:txBody>
          <a:bodyPr vert="horz" lIns="91440" tIns="45720" rIns="91440" bIns="45720" rtlCol="0" anchor="t">
            <a:normAutofit/>
          </a:bodyPr>
          <a:lstStyle/>
          <a:p>
            <a:pPr marL="0" indent="0">
              <a:buNone/>
            </a:pPr>
            <a:br>
              <a:rPr lang="en-US" dirty="0"/>
            </a:br>
            <a:endParaRPr lang="en-US" dirty="0">
              <a:cs typeface="Arial"/>
            </a:endParaRPr>
          </a:p>
        </p:txBody>
      </p:sp>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rgbClr val="FFFFFF"/>
                </a:solidFill>
              </a:rPr>
              <a:t>22</a:t>
            </a:r>
            <a:endParaRPr kumimoji="0" lang="de-DE" sz="10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154785"/>
            <a:ext cx="11041200" cy="1152000"/>
          </a:xfrm>
        </p:spPr>
        <p:txBody>
          <a:bodyPr/>
          <a:lstStyle/>
          <a:p>
            <a:r>
              <a:rPr lang="en-US" dirty="0">
                <a:latin typeface="Arial"/>
                <a:cs typeface="Calibri Light"/>
              </a:rPr>
              <a:t>Cerberus’ Components</a:t>
            </a:r>
            <a:endParaRPr lang="en-US" dirty="0">
              <a:cs typeface="Calibri Light"/>
            </a:endParaRPr>
          </a:p>
        </p:txBody>
      </p:sp>
      <p:pic>
        <p:nvPicPr>
          <p:cNvPr id="5" name="Picture 4" descr="Diagram&#10;&#10;Description automatically generated">
            <a:extLst>
              <a:ext uri="{FF2B5EF4-FFF2-40B4-BE49-F238E27FC236}">
                <a16:creationId xmlns:a16="http://schemas.microsoft.com/office/drawing/2014/main" id="{0F01960C-C42B-4826-9D71-EB9FB25823C1}"/>
              </a:ext>
            </a:extLst>
          </p:cNvPr>
          <p:cNvPicPr>
            <a:picLocks noChangeAspect="1"/>
          </p:cNvPicPr>
          <p:nvPr/>
        </p:nvPicPr>
        <p:blipFill>
          <a:blip r:embed="rId3"/>
          <a:stretch>
            <a:fillRect/>
          </a:stretch>
        </p:blipFill>
        <p:spPr>
          <a:xfrm>
            <a:off x="2521258" y="1324242"/>
            <a:ext cx="6400800" cy="4632675"/>
          </a:xfrm>
          <a:prstGeom prst="rect">
            <a:avLst/>
          </a:prstGeom>
        </p:spPr>
      </p:pic>
      <p:sp>
        <p:nvSpPr>
          <p:cNvPr id="6" name="Rectangle 5">
            <a:extLst>
              <a:ext uri="{FF2B5EF4-FFF2-40B4-BE49-F238E27FC236}">
                <a16:creationId xmlns:a16="http://schemas.microsoft.com/office/drawing/2014/main" id="{D9055ADE-DC36-4C5A-A5C2-B4FD3840F819}"/>
              </a:ext>
            </a:extLst>
          </p:cNvPr>
          <p:cNvSpPr/>
          <p:nvPr/>
        </p:nvSpPr>
        <p:spPr>
          <a:xfrm>
            <a:off x="4695906" y="4579043"/>
            <a:ext cx="870394" cy="525617"/>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Rectangle 7">
            <a:extLst>
              <a:ext uri="{FF2B5EF4-FFF2-40B4-BE49-F238E27FC236}">
                <a16:creationId xmlns:a16="http://schemas.microsoft.com/office/drawing/2014/main" id="{D299DDC3-218A-40DA-823D-22C1D83EDC2C}"/>
              </a:ext>
            </a:extLst>
          </p:cNvPr>
          <p:cNvSpPr/>
          <p:nvPr/>
        </p:nvSpPr>
        <p:spPr>
          <a:xfrm>
            <a:off x="3266983" y="3151574"/>
            <a:ext cx="1731145" cy="1381860"/>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 name="Rectangle 9">
            <a:extLst>
              <a:ext uri="{FF2B5EF4-FFF2-40B4-BE49-F238E27FC236}">
                <a16:creationId xmlns:a16="http://schemas.microsoft.com/office/drawing/2014/main" id="{5578706F-1131-4799-B737-3758FCDBFCFD}"/>
              </a:ext>
            </a:extLst>
          </p:cNvPr>
          <p:cNvSpPr/>
          <p:nvPr/>
        </p:nvSpPr>
        <p:spPr>
          <a:xfrm>
            <a:off x="7217529" y="2911876"/>
            <a:ext cx="1828817" cy="1553592"/>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25675698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12D0AF-AB78-4EAD-8D29-FEFB006603D6}"/>
              </a:ext>
            </a:extLst>
          </p:cNvPr>
          <p:cNvSpPr>
            <a:spLocks noGrp="1"/>
          </p:cNvSpPr>
          <p:nvPr>
            <p:ph idx="1"/>
          </p:nvPr>
        </p:nvSpPr>
        <p:spPr>
          <a:xfrm>
            <a:off x="576000" y="1656000"/>
            <a:ext cx="10739697" cy="4464000"/>
          </a:xfrm>
        </p:spPr>
        <p:txBody>
          <a:bodyPr vert="horz" lIns="91440" tIns="45720" rIns="91440" bIns="45720" rtlCol="0" anchor="t">
            <a:normAutofit/>
          </a:bodyPr>
          <a:lstStyle/>
          <a:p>
            <a:pPr marL="0" indent="0">
              <a:buNone/>
            </a:pPr>
            <a:br>
              <a:rPr lang="en-US" dirty="0"/>
            </a:br>
            <a:endParaRPr lang="en-US" dirty="0">
              <a:cs typeface="Arial"/>
            </a:endParaRPr>
          </a:p>
        </p:txBody>
      </p:sp>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rgbClr val="FFFFFF"/>
                </a:solidFill>
              </a:rPr>
              <a:t>22</a:t>
            </a:r>
            <a:endParaRPr kumimoji="0" lang="de-DE" sz="10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154785"/>
            <a:ext cx="11041200" cy="1152000"/>
          </a:xfrm>
        </p:spPr>
        <p:txBody>
          <a:bodyPr/>
          <a:lstStyle/>
          <a:p>
            <a:r>
              <a:rPr lang="en-US" dirty="0">
                <a:latin typeface="Arial"/>
                <a:cs typeface="Calibri Light"/>
              </a:rPr>
              <a:t>Cerberus’ Components</a:t>
            </a:r>
            <a:endParaRPr lang="en-US" dirty="0">
              <a:cs typeface="Calibri Light"/>
            </a:endParaRPr>
          </a:p>
        </p:txBody>
      </p:sp>
      <p:pic>
        <p:nvPicPr>
          <p:cNvPr id="5" name="Picture 4" descr="Diagram&#10;&#10;Description automatically generated">
            <a:extLst>
              <a:ext uri="{FF2B5EF4-FFF2-40B4-BE49-F238E27FC236}">
                <a16:creationId xmlns:a16="http://schemas.microsoft.com/office/drawing/2014/main" id="{0F01960C-C42B-4826-9D71-EB9FB25823C1}"/>
              </a:ext>
            </a:extLst>
          </p:cNvPr>
          <p:cNvPicPr>
            <a:picLocks noChangeAspect="1"/>
          </p:cNvPicPr>
          <p:nvPr/>
        </p:nvPicPr>
        <p:blipFill>
          <a:blip r:embed="rId3"/>
          <a:stretch>
            <a:fillRect/>
          </a:stretch>
        </p:blipFill>
        <p:spPr>
          <a:xfrm>
            <a:off x="2521258" y="1324242"/>
            <a:ext cx="6400800" cy="4632675"/>
          </a:xfrm>
          <a:prstGeom prst="rect">
            <a:avLst/>
          </a:prstGeom>
        </p:spPr>
      </p:pic>
      <p:sp>
        <p:nvSpPr>
          <p:cNvPr id="7" name="Rectangle 6">
            <a:extLst>
              <a:ext uri="{FF2B5EF4-FFF2-40B4-BE49-F238E27FC236}">
                <a16:creationId xmlns:a16="http://schemas.microsoft.com/office/drawing/2014/main" id="{188B692E-4C5D-44BA-9ED9-53DD76783463}"/>
              </a:ext>
            </a:extLst>
          </p:cNvPr>
          <p:cNvSpPr/>
          <p:nvPr/>
        </p:nvSpPr>
        <p:spPr>
          <a:xfrm>
            <a:off x="3710866" y="4579043"/>
            <a:ext cx="949913" cy="525617"/>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Rectangle 7">
            <a:extLst>
              <a:ext uri="{FF2B5EF4-FFF2-40B4-BE49-F238E27FC236}">
                <a16:creationId xmlns:a16="http://schemas.microsoft.com/office/drawing/2014/main" id="{4EDAF11D-C700-44BF-9E35-524135D5BA5E}"/>
              </a:ext>
            </a:extLst>
          </p:cNvPr>
          <p:cNvSpPr/>
          <p:nvPr/>
        </p:nvSpPr>
        <p:spPr>
          <a:xfrm>
            <a:off x="2726925" y="4580519"/>
            <a:ext cx="949913" cy="525617"/>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Rectangle 8">
            <a:extLst>
              <a:ext uri="{FF2B5EF4-FFF2-40B4-BE49-F238E27FC236}">
                <a16:creationId xmlns:a16="http://schemas.microsoft.com/office/drawing/2014/main" id="{7C7D6872-2140-4604-B0D8-415ACB3DEEA2}"/>
              </a:ext>
            </a:extLst>
          </p:cNvPr>
          <p:cNvSpPr/>
          <p:nvPr/>
        </p:nvSpPr>
        <p:spPr>
          <a:xfrm>
            <a:off x="4129596" y="5130931"/>
            <a:ext cx="949913" cy="525617"/>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 name="Rectangle 9">
            <a:extLst>
              <a:ext uri="{FF2B5EF4-FFF2-40B4-BE49-F238E27FC236}">
                <a16:creationId xmlns:a16="http://schemas.microsoft.com/office/drawing/2014/main" id="{A75119BF-702F-4C44-9FDF-927191E6D8BA}"/>
              </a:ext>
            </a:extLst>
          </p:cNvPr>
          <p:cNvSpPr/>
          <p:nvPr/>
        </p:nvSpPr>
        <p:spPr>
          <a:xfrm>
            <a:off x="7424701" y="4599751"/>
            <a:ext cx="636224" cy="442766"/>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Rectangle 10">
            <a:extLst>
              <a:ext uri="{FF2B5EF4-FFF2-40B4-BE49-F238E27FC236}">
                <a16:creationId xmlns:a16="http://schemas.microsoft.com/office/drawing/2014/main" id="{3F724D4E-AAF8-4339-9F1C-AFE3E2EA8863}"/>
              </a:ext>
            </a:extLst>
          </p:cNvPr>
          <p:cNvSpPr/>
          <p:nvPr/>
        </p:nvSpPr>
        <p:spPr>
          <a:xfrm>
            <a:off x="8189664" y="4610105"/>
            <a:ext cx="636224" cy="442766"/>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42612304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12D0AF-AB78-4EAD-8D29-FEFB006603D6}"/>
              </a:ext>
            </a:extLst>
          </p:cNvPr>
          <p:cNvSpPr>
            <a:spLocks noGrp="1"/>
          </p:cNvSpPr>
          <p:nvPr>
            <p:ph idx="1"/>
          </p:nvPr>
        </p:nvSpPr>
        <p:spPr>
          <a:xfrm>
            <a:off x="576000" y="1656000"/>
            <a:ext cx="10739697" cy="4464000"/>
          </a:xfrm>
        </p:spPr>
        <p:txBody>
          <a:bodyPr vert="horz" lIns="91440" tIns="45720" rIns="91440" bIns="45720" rtlCol="0" anchor="t">
            <a:normAutofit/>
          </a:bodyPr>
          <a:lstStyle/>
          <a:p>
            <a:r>
              <a:rPr lang="en-US" dirty="0"/>
              <a:t>The monitor injects the loader into the application</a:t>
            </a:r>
          </a:p>
          <a:p>
            <a:r>
              <a:rPr lang="en-US" dirty="0"/>
              <a:t>The loader maps a </a:t>
            </a:r>
            <a:r>
              <a:rPr lang="en-US" i="1" dirty="0"/>
              <a:t>special</a:t>
            </a:r>
            <a:r>
              <a:rPr lang="en-US" dirty="0"/>
              <a:t> code page containing an </a:t>
            </a:r>
            <a:r>
              <a:rPr lang="en-US" b="1" dirty="0" err="1"/>
              <a:t>rdpkru</a:t>
            </a:r>
            <a:r>
              <a:rPr lang="en-US" dirty="0"/>
              <a:t> instruction</a:t>
            </a:r>
          </a:p>
          <a:p>
            <a:r>
              <a:rPr lang="en-US" dirty="0"/>
              <a:t>The loader initializes the </a:t>
            </a:r>
            <a:r>
              <a:rPr lang="en-US" dirty="0" err="1"/>
              <a:t>syscall</a:t>
            </a:r>
            <a:r>
              <a:rPr lang="en-US" dirty="0"/>
              <a:t> agent</a:t>
            </a:r>
          </a:p>
          <a:p>
            <a:pPr lvl="1"/>
            <a:r>
              <a:rPr lang="en-US" dirty="0"/>
              <a:t>Providing a list of system calls that should be monitored (</a:t>
            </a:r>
            <a:r>
              <a:rPr lang="en-US" b="1" dirty="0" err="1"/>
              <a:t>SList</a:t>
            </a:r>
            <a:r>
              <a:rPr lang="en-US" dirty="0"/>
              <a:t>)</a:t>
            </a:r>
          </a:p>
          <a:p>
            <a:pPr lvl="1"/>
            <a:r>
              <a:rPr lang="en-US" dirty="0"/>
              <a:t>Providing a list of sensitive files that should not be accessed (</a:t>
            </a:r>
            <a:r>
              <a:rPr lang="en-US" b="1" dirty="0" err="1"/>
              <a:t>IList</a:t>
            </a:r>
            <a:r>
              <a:rPr lang="en-US" dirty="0"/>
              <a:t>)</a:t>
            </a:r>
          </a:p>
          <a:p>
            <a:r>
              <a:rPr lang="en-US" dirty="0"/>
              <a:t>The loader completes application loading</a:t>
            </a:r>
            <a:br>
              <a:rPr lang="en-US" dirty="0"/>
            </a:br>
            <a:endParaRPr lang="en-US" dirty="0">
              <a:cs typeface="Arial"/>
            </a:endParaRPr>
          </a:p>
        </p:txBody>
      </p:sp>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FFFFFF"/>
                </a:solidFill>
                <a:effectLst/>
                <a:uLnTx/>
                <a:uFillTx/>
                <a:latin typeface="Arial" charset="0"/>
                <a:ea typeface="+mn-ea"/>
                <a:cs typeface="+mn-cs"/>
              </a:rPr>
              <a:t>23</a:t>
            </a:r>
          </a:p>
        </p:txBody>
      </p:sp>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154785"/>
            <a:ext cx="11041200" cy="1152000"/>
          </a:xfrm>
        </p:spPr>
        <p:txBody>
          <a:bodyPr/>
          <a:lstStyle/>
          <a:p>
            <a:r>
              <a:rPr lang="en-US" dirty="0">
                <a:latin typeface="Arial"/>
                <a:cs typeface="Calibri Light"/>
              </a:rPr>
              <a:t>Basic PKU-based Sandbox</a:t>
            </a:r>
            <a:endParaRPr lang="en-US" dirty="0">
              <a:cs typeface="Calibri Light"/>
            </a:endParaRPr>
          </a:p>
        </p:txBody>
      </p:sp>
    </p:spTree>
    <p:extLst>
      <p:ext uri="{BB962C8B-B14F-4D97-AF65-F5344CB8AC3E}">
        <p14:creationId xmlns:p14="http://schemas.microsoft.com/office/powerpoint/2010/main" val="237110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12D0AF-AB78-4EAD-8D29-FEFB006603D6}"/>
              </a:ext>
            </a:extLst>
          </p:cNvPr>
          <p:cNvSpPr>
            <a:spLocks noGrp="1"/>
          </p:cNvSpPr>
          <p:nvPr>
            <p:ph idx="1"/>
          </p:nvPr>
        </p:nvSpPr>
        <p:spPr>
          <a:xfrm>
            <a:off x="576000" y="1656000"/>
            <a:ext cx="10739697" cy="4464000"/>
          </a:xfrm>
        </p:spPr>
        <p:txBody>
          <a:bodyPr vert="horz" lIns="91440" tIns="45720" rIns="91440" bIns="45720" rtlCol="0" anchor="t">
            <a:normAutofit/>
          </a:bodyPr>
          <a:lstStyle/>
          <a:p>
            <a:r>
              <a:rPr lang="en-US" dirty="0"/>
              <a:t>The </a:t>
            </a:r>
            <a:r>
              <a:rPr lang="en-US" dirty="0" err="1"/>
              <a:t>syscall</a:t>
            </a:r>
            <a:r>
              <a:rPr lang="en-US" dirty="0"/>
              <a:t> agent decides how system calls are dispatched</a:t>
            </a:r>
          </a:p>
          <a:p>
            <a:pPr lvl="1"/>
            <a:r>
              <a:rPr lang="en-US" dirty="0"/>
              <a:t>Forwards system calls included in </a:t>
            </a:r>
            <a:r>
              <a:rPr lang="en-US" b="1" dirty="0" err="1"/>
              <a:t>SList</a:t>
            </a:r>
            <a:r>
              <a:rPr lang="en-US" dirty="0"/>
              <a:t> to the monitor</a:t>
            </a:r>
          </a:p>
          <a:p>
            <a:pPr lvl="1"/>
            <a:r>
              <a:rPr lang="en-US" dirty="0"/>
              <a:t>Allows the rest to execute natively</a:t>
            </a:r>
          </a:p>
          <a:p>
            <a:r>
              <a:rPr lang="en-US" dirty="0"/>
              <a:t>The </a:t>
            </a:r>
            <a:r>
              <a:rPr lang="en-US" dirty="0" err="1"/>
              <a:t>syscall</a:t>
            </a:r>
            <a:r>
              <a:rPr lang="en-US" dirty="0"/>
              <a:t> agent blocks opening of sensitive files included in </a:t>
            </a:r>
            <a:r>
              <a:rPr lang="en-US" b="1" dirty="0" err="1"/>
              <a:t>IList</a:t>
            </a:r>
            <a:endParaRPr lang="en-US" dirty="0"/>
          </a:p>
          <a:p>
            <a:r>
              <a:rPr lang="en-US" dirty="0"/>
              <a:t>The monitor blocks </a:t>
            </a:r>
            <a:r>
              <a:rPr lang="en-US" b="1" dirty="0"/>
              <a:t>specific</a:t>
            </a:r>
            <a:r>
              <a:rPr lang="en-US" dirty="0"/>
              <a:t> system calls from U</a:t>
            </a:r>
          </a:p>
        </p:txBody>
      </p:sp>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FFFFFF"/>
                </a:solidFill>
                <a:effectLst/>
                <a:uLnTx/>
                <a:uFillTx/>
                <a:latin typeface="Arial" charset="0"/>
                <a:ea typeface="+mn-ea"/>
                <a:cs typeface="+mn-cs"/>
              </a:rPr>
              <a:t>24</a:t>
            </a:r>
          </a:p>
        </p:txBody>
      </p:sp>
      <p:sp>
        <p:nvSpPr>
          <p:cNvPr id="7" name="Title 1">
            <a:extLst>
              <a:ext uri="{FF2B5EF4-FFF2-40B4-BE49-F238E27FC236}">
                <a16:creationId xmlns:a16="http://schemas.microsoft.com/office/drawing/2014/main" id="{3D342D78-0AE0-47B6-9A61-25B3205C9D2C}"/>
              </a:ext>
            </a:extLst>
          </p:cNvPr>
          <p:cNvSpPr>
            <a:spLocks noGrp="1"/>
          </p:cNvSpPr>
          <p:nvPr>
            <p:ph type="title"/>
          </p:nvPr>
        </p:nvSpPr>
        <p:spPr>
          <a:xfrm>
            <a:off x="576000" y="154785"/>
            <a:ext cx="11041200" cy="1152000"/>
          </a:xfrm>
        </p:spPr>
        <p:txBody>
          <a:bodyPr/>
          <a:lstStyle/>
          <a:p>
            <a:r>
              <a:rPr lang="en-US" dirty="0">
                <a:latin typeface="Arial"/>
                <a:cs typeface="Calibri Light"/>
              </a:rPr>
              <a:t>Basic PKU-based Sandbox (2)</a:t>
            </a:r>
            <a:endParaRPr lang="en-US" dirty="0">
              <a:cs typeface="Calibri Light"/>
            </a:endParaRPr>
          </a:p>
        </p:txBody>
      </p:sp>
      <p:sp>
        <p:nvSpPr>
          <p:cNvPr id="8" name="Tekstballon: rechthoek 7">
            <a:extLst>
              <a:ext uri="{FF2B5EF4-FFF2-40B4-BE49-F238E27FC236}">
                <a16:creationId xmlns:a16="http://schemas.microsoft.com/office/drawing/2014/main" id="{F3675C74-482B-4B82-B3F7-4588B1F184F7}"/>
              </a:ext>
            </a:extLst>
          </p:cNvPr>
          <p:cNvSpPr/>
          <p:nvPr/>
        </p:nvSpPr>
        <p:spPr>
          <a:xfrm>
            <a:off x="4873110" y="-26880"/>
            <a:ext cx="6339388" cy="1529759"/>
          </a:xfrm>
          <a:prstGeom prst="wedgeRectCallout">
            <a:avLst>
              <a:gd name="adj1" fmla="val -24528"/>
              <a:gd name="adj2" fmla="val 931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err="1"/>
              <a:t>modify_ldt</a:t>
            </a:r>
            <a:r>
              <a:rPr lang="en-US" b="1" i="1" dirty="0"/>
              <a:t>, </a:t>
            </a:r>
            <a:r>
              <a:rPr lang="en-US" b="1" i="1" dirty="0" err="1"/>
              <a:t>prctl</a:t>
            </a:r>
            <a:r>
              <a:rPr lang="en-US" b="1" i="1" dirty="0"/>
              <a:t>, seccomp, </a:t>
            </a:r>
            <a:r>
              <a:rPr lang="en-US" b="1" i="1" dirty="0" err="1"/>
              <a:t>ptrace</a:t>
            </a:r>
            <a:r>
              <a:rPr lang="en-US" b="1" i="1" dirty="0"/>
              <a:t>, process_</a:t>
            </a:r>
          </a:p>
          <a:p>
            <a:pPr algn="ctr"/>
            <a:r>
              <a:rPr lang="en-US" b="1" i="1" dirty="0" err="1"/>
              <a:t>vm_readv</a:t>
            </a:r>
            <a:r>
              <a:rPr lang="en-US" b="1" i="1" dirty="0"/>
              <a:t>, </a:t>
            </a:r>
            <a:r>
              <a:rPr lang="en-US" b="1" i="1" dirty="0" err="1"/>
              <a:t>process_vm_writev</a:t>
            </a:r>
            <a:r>
              <a:rPr lang="en-US" b="1" i="1" dirty="0"/>
              <a:t>, </a:t>
            </a:r>
            <a:r>
              <a:rPr lang="en-US" b="1" i="1" dirty="0" err="1"/>
              <a:t>mprotect</a:t>
            </a:r>
            <a:r>
              <a:rPr lang="en-US" b="1" i="1" dirty="0"/>
              <a:t>, </a:t>
            </a:r>
            <a:r>
              <a:rPr lang="en-US" b="1" i="1" dirty="0" err="1"/>
              <a:t>pkey</a:t>
            </a:r>
            <a:r>
              <a:rPr lang="en-US" b="1" i="1" dirty="0"/>
              <a:t>_-</a:t>
            </a:r>
          </a:p>
          <a:p>
            <a:pPr algn="ctr"/>
            <a:r>
              <a:rPr lang="en-US" b="1" i="1" dirty="0" err="1"/>
              <a:t>mprotect</a:t>
            </a:r>
            <a:r>
              <a:rPr lang="en-US" b="1" i="1" dirty="0"/>
              <a:t>, </a:t>
            </a:r>
            <a:r>
              <a:rPr lang="en-US" b="1" i="1" dirty="0" err="1"/>
              <a:t>pkey_alloc</a:t>
            </a:r>
            <a:r>
              <a:rPr lang="en-US" b="1" i="1" dirty="0"/>
              <a:t>, </a:t>
            </a:r>
            <a:r>
              <a:rPr lang="en-US" b="1" i="1" dirty="0" err="1"/>
              <a:t>pkey_free</a:t>
            </a:r>
            <a:r>
              <a:rPr lang="en-US" b="1" i="1" dirty="0"/>
              <a:t>, </a:t>
            </a:r>
            <a:r>
              <a:rPr lang="en-US" b="1" i="1" dirty="0" err="1"/>
              <a:t>mmap</a:t>
            </a:r>
            <a:r>
              <a:rPr lang="en-US" b="1" i="1" dirty="0"/>
              <a:t>, </a:t>
            </a:r>
            <a:r>
              <a:rPr lang="en-US" b="1" i="1" dirty="0" err="1"/>
              <a:t>munmap</a:t>
            </a:r>
            <a:r>
              <a:rPr lang="en-US" b="1" i="1" dirty="0"/>
              <a:t>, </a:t>
            </a:r>
            <a:r>
              <a:rPr lang="en-US" b="1" i="1" dirty="0" err="1"/>
              <a:t>mremap</a:t>
            </a:r>
            <a:r>
              <a:rPr lang="en-US" b="1" i="1" dirty="0"/>
              <a:t>, </a:t>
            </a:r>
            <a:r>
              <a:rPr lang="en-US" b="1" i="1" dirty="0" err="1"/>
              <a:t>execve</a:t>
            </a:r>
            <a:r>
              <a:rPr lang="en-US" b="1" i="1" dirty="0"/>
              <a:t>, </a:t>
            </a:r>
            <a:r>
              <a:rPr lang="en-US" b="1" i="1" dirty="0" err="1"/>
              <a:t>shmat</a:t>
            </a:r>
            <a:r>
              <a:rPr lang="en-US" b="1" i="1" dirty="0"/>
              <a:t>, </a:t>
            </a:r>
            <a:r>
              <a:rPr lang="en-US" b="1" i="1" dirty="0" err="1"/>
              <a:t>shmdt</a:t>
            </a:r>
            <a:r>
              <a:rPr lang="en-US" i="1" dirty="0"/>
              <a:t>, and all variants of the </a:t>
            </a:r>
            <a:r>
              <a:rPr lang="en-US" b="1" i="1" dirty="0"/>
              <a:t>fork/clone </a:t>
            </a:r>
            <a:r>
              <a:rPr lang="en-US" i="1" dirty="0"/>
              <a:t>system</a:t>
            </a:r>
          </a:p>
        </p:txBody>
      </p:sp>
      <p:sp>
        <p:nvSpPr>
          <p:cNvPr id="14" name="Tekstballon: rechthoek 7">
            <a:extLst>
              <a:ext uri="{FF2B5EF4-FFF2-40B4-BE49-F238E27FC236}">
                <a16:creationId xmlns:a16="http://schemas.microsoft.com/office/drawing/2014/main" id="{9AF998C2-2B0D-425E-8904-98A0748A18F6}"/>
              </a:ext>
            </a:extLst>
          </p:cNvPr>
          <p:cNvSpPr/>
          <p:nvPr/>
        </p:nvSpPr>
        <p:spPr>
          <a:xfrm>
            <a:off x="422500" y="1770948"/>
            <a:ext cx="4739924" cy="1151999"/>
          </a:xfrm>
          <a:prstGeom prst="wedgeRectCallout">
            <a:avLst>
              <a:gd name="adj1" fmla="val 26653"/>
              <a:gd name="adj2" fmla="val 1081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err="1"/>
              <a:t>modify_ldt</a:t>
            </a:r>
            <a:r>
              <a:rPr lang="en-US" b="1" i="1" dirty="0"/>
              <a:t>, </a:t>
            </a:r>
            <a:r>
              <a:rPr lang="en-US" b="1" i="1" dirty="0" err="1"/>
              <a:t>prctl</a:t>
            </a:r>
            <a:r>
              <a:rPr lang="en-US" b="1" i="1" dirty="0"/>
              <a:t> setting seccomp, seccomp, </a:t>
            </a:r>
            <a:r>
              <a:rPr lang="en-US" b="1" i="1" dirty="0" err="1"/>
              <a:t>ptrace</a:t>
            </a:r>
            <a:r>
              <a:rPr lang="en-US" b="1" i="1" dirty="0"/>
              <a:t>, </a:t>
            </a:r>
            <a:r>
              <a:rPr lang="en-US" b="1" i="1" dirty="0" err="1"/>
              <a:t>pkey_alloc</a:t>
            </a:r>
            <a:r>
              <a:rPr lang="en-US" b="1" i="1" dirty="0"/>
              <a:t>, </a:t>
            </a:r>
            <a:r>
              <a:rPr lang="en-US" b="1" i="1" dirty="0" err="1"/>
              <a:t>pkey_free</a:t>
            </a:r>
            <a:r>
              <a:rPr lang="en-US" b="1" i="1" dirty="0"/>
              <a:t>, </a:t>
            </a:r>
            <a:r>
              <a:rPr lang="en-US" b="1" i="1" dirty="0" err="1"/>
              <a:t>pkey_mprotect</a:t>
            </a:r>
            <a:r>
              <a:rPr lang="en-US" b="1" i="1" dirty="0"/>
              <a:t>, </a:t>
            </a:r>
            <a:r>
              <a:rPr lang="en-US" b="1" i="1" dirty="0" err="1"/>
              <a:t>process_vm</a:t>
            </a:r>
            <a:r>
              <a:rPr lang="en-US" b="1" i="1" dirty="0"/>
              <a:t>*, </a:t>
            </a:r>
            <a:r>
              <a:rPr lang="en-US" b="1" i="1" dirty="0" err="1"/>
              <a:t>shmat</a:t>
            </a:r>
            <a:r>
              <a:rPr lang="en-US" b="1" i="1" dirty="0"/>
              <a:t> and </a:t>
            </a:r>
            <a:r>
              <a:rPr lang="en-US" b="1" i="1" dirty="0" err="1"/>
              <a:t>shmdt</a:t>
            </a:r>
            <a:endParaRPr lang="en-US" b="1" i="1" dirty="0"/>
          </a:p>
        </p:txBody>
      </p:sp>
      <p:sp>
        <p:nvSpPr>
          <p:cNvPr id="16" name="Tekstballon: rechthoek 7">
            <a:extLst>
              <a:ext uri="{FF2B5EF4-FFF2-40B4-BE49-F238E27FC236}">
                <a16:creationId xmlns:a16="http://schemas.microsoft.com/office/drawing/2014/main" id="{8018ADD2-BAC4-4AF9-BDC9-6C10FD49AA90}"/>
              </a:ext>
            </a:extLst>
          </p:cNvPr>
          <p:cNvSpPr/>
          <p:nvPr/>
        </p:nvSpPr>
        <p:spPr>
          <a:xfrm>
            <a:off x="6673792" y="1410934"/>
            <a:ext cx="3954875" cy="1462601"/>
          </a:xfrm>
          <a:prstGeom prst="wedgeRectCallout">
            <a:avLst>
              <a:gd name="adj1" fmla="val -33593"/>
              <a:gd name="adj2" fmla="val 970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t>The monitor uses the </a:t>
            </a:r>
            <a:r>
              <a:rPr lang="en-US" b="1" i="1" dirty="0" err="1"/>
              <a:t>rdpkru</a:t>
            </a:r>
            <a:r>
              <a:rPr lang="en-US" b="1" i="1" dirty="0"/>
              <a:t> </a:t>
            </a:r>
            <a:r>
              <a:rPr lang="en-US" i="1" dirty="0"/>
              <a:t>instruction that the loader mapped to reliably determine the current executing domain</a:t>
            </a:r>
            <a:endParaRPr lang="en-US" b="1" i="1" dirty="0"/>
          </a:p>
        </p:txBody>
      </p:sp>
      <p:sp>
        <p:nvSpPr>
          <p:cNvPr id="9" name="Rechthoek 73">
            <a:extLst>
              <a:ext uri="{FF2B5EF4-FFF2-40B4-BE49-F238E27FC236}">
                <a16:creationId xmlns:a16="http://schemas.microsoft.com/office/drawing/2014/main" id="{980D0205-006C-40E3-B6AD-7A612B64D343}"/>
              </a:ext>
            </a:extLst>
          </p:cNvPr>
          <p:cNvSpPr/>
          <p:nvPr/>
        </p:nvSpPr>
        <p:spPr>
          <a:xfrm>
            <a:off x="6630928" y="1292358"/>
            <a:ext cx="429925" cy="923330"/>
          </a:xfrm>
          <a:prstGeom prst="rect">
            <a:avLst/>
          </a:prstGeom>
          <a:noFill/>
        </p:spPr>
        <p:txBody>
          <a:bodyPr wrap="none" lIns="91440" tIns="45720" rIns="91440" bIns="45720">
            <a:spAutoFit/>
          </a:bodyPr>
          <a:lstStyle/>
          <a:p>
            <a:pPr algn="ctr"/>
            <a:r>
              <a:rPr lang="nl-NL" sz="5400" b="0" cap="none" spc="0" dirty="0">
                <a:ln w="0"/>
                <a:solidFill>
                  <a:schemeClr val="bg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51080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9" presetClass="emph" presetSubtype="0" grpId="1" nodeType="withEffect">
                                  <p:stCondLst>
                                    <p:cond delay="0"/>
                                  </p:stCondLst>
                                  <p:childTnLst>
                                    <p:set>
                                      <p:cBhvr>
                                        <p:cTn id="20" dur="indefinite"/>
                                        <p:tgtEl>
                                          <p:spTgt spid="8"/>
                                        </p:tgtEl>
                                        <p:attrNameLst>
                                          <p:attrName>style.opacity</p:attrName>
                                        </p:attrNameLst>
                                      </p:cBhvr>
                                      <p:to>
                                        <p:strVal val="0"/>
                                      </p:to>
                                    </p:set>
                                    <p:animEffect filter="image" prLst="opacity: 0">
                                      <p:cBhvr rctx="IE">
                                        <p:cTn id="21" dur="indefinite"/>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4" grpId="0" animBg="1"/>
      <p:bldP spid="16" grpId="0" animBg="1"/>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12D0AF-AB78-4EAD-8D29-FEFB006603D6}"/>
              </a:ext>
            </a:extLst>
          </p:cNvPr>
          <p:cNvSpPr>
            <a:spLocks noGrp="1"/>
          </p:cNvSpPr>
          <p:nvPr>
            <p:ph idx="1"/>
          </p:nvPr>
        </p:nvSpPr>
        <p:spPr>
          <a:xfrm>
            <a:off x="576000" y="1656000"/>
            <a:ext cx="10739697" cy="4464000"/>
          </a:xfrm>
        </p:spPr>
        <p:txBody>
          <a:bodyPr vert="horz" lIns="91440" tIns="45720" rIns="91440" bIns="45720" rtlCol="0" anchor="t">
            <a:normAutofit/>
          </a:bodyPr>
          <a:lstStyle/>
          <a:p>
            <a:r>
              <a:rPr lang="en-US" dirty="0">
                <a:cs typeface="Arial"/>
              </a:rPr>
              <a:t>The monitor uses a modified version of </a:t>
            </a:r>
            <a:r>
              <a:rPr lang="en-US" dirty="0" err="1">
                <a:cs typeface="Arial"/>
              </a:rPr>
              <a:t>Hodor’s</a:t>
            </a:r>
            <a:r>
              <a:rPr lang="en-US" dirty="0">
                <a:cs typeface="Arial"/>
              </a:rPr>
              <a:t> instruction vetting scheme</a:t>
            </a:r>
          </a:p>
          <a:p>
            <a:pPr lvl="1"/>
            <a:r>
              <a:rPr lang="en-US" dirty="0">
                <a:cs typeface="Arial"/>
              </a:rPr>
              <a:t>Implemented in user space with </a:t>
            </a:r>
            <a:r>
              <a:rPr lang="en-US" b="1" dirty="0" err="1">
                <a:cs typeface="Arial"/>
              </a:rPr>
              <a:t>ptrace</a:t>
            </a:r>
            <a:endParaRPr lang="en-US" b="1" dirty="0">
              <a:cs typeface="Arial"/>
            </a:endParaRPr>
          </a:p>
          <a:p>
            <a:pPr lvl="1"/>
            <a:r>
              <a:rPr lang="en-US" dirty="0">
                <a:cs typeface="Arial"/>
              </a:rPr>
              <a:t>Vets both </a:t>
            </a:r>
            <a:r>
              <a:rPr lang="en-US" b="1" dirty="0" err="1">
                <a:cs typeface="Arial"/>
              </a:rPr>
              <a:t>wrpkru</a:t>
            </a:r>
            <a:r>
              <a:rPr lang="en-US" dirty="0">
                <a:cs typeface="Arial"/>
              </a:rPr>
              <a:t> and </a:t>
            </a:r>
            <a:r>
              <a:rPr lang="en-US" b="1" dirty="0" err="1">
                <a:cs typeface="Arial"/>
              </a:rPr>
              <a:t>xrstor</a:t>
            </a:r>
            <a:r>
              <a:rPr lang="en-US" dirty="0">
                <a:cs typeface="Arial"/>
              </a:rPr>
              <a:t> instructions</a:t>
            </a:r>
          </a:p>
          <a:p>
            <a:pPr lvl="1"/>
            <a:r>
              <a:rPr lang="en-US" dirty="0">
                <a:cs typeface="Arial"/>
              </a:rPr>
              <a:t>Intercepts and monitors system calls from U that could introduce unsafe instructions</a:t>
            </a:r>
          </a:p>
          <a:p>
            <a:pPr lvl="1"/>
            <a:r>
              <a:rPr lang="en-US" dirty="0">
                <a:cs typeface="Arial"/>
              </a:rPr>
              <a:t>Ensures that hardware breakpoints are properly updated when a process relocates code</a:t>
            </a:r>
            <a:endParaRPr lang="en-US" b="1" dirty="0">
              <a:cs typeface="Arial"/>
            </a:endParaRPr>
          </a:p>
        </p:txBody>
      </p:sp>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FFFFFF"/>
                </a:solidFill>
                <a:effectLst/>
                <a:uLnTx/>
                <a:uFillTx/>
                <a:latin typeface="Arial" charset="0"/>
                <a:ea typeface="+mn-ea"/>
                <a:cs typeface="+mn-cs"/>
              </a:rPr>
              <a:t>25</a:t>
            </a:r>
          </a:p>
        </p:txBody>
      </p:sp>
      <p:sp>
        <p:nvSpPr>
          <p:cNvPr id="7" name="Title 1">
            <a:extLst>
              <a:ext uri="{FF2B5EF4-FFF2-40B4-BE49-F238E27FC236}">
                <a16:creationId xmlns:a16="http://schemas.microsoft.com/office/drawing/2014/main" id="{3D342D78-0AE0-47B6-9A61-25B3205C9D2C}"/>
              </a:ext>
            </a:extLst>
          </p:cNvPr>
          <p:cNvSpPr>
            <a:spLocks noGrp="1"/>
          </p:cNvSpPr>
          <p:nvPr>
            <p:ph type="title"/>
          </p:nvPr>
        </p:nvSpPr>
        <p:spPr>
          <a:xfrm>
            <a:off x="576000" y="154785"/>
            <a:ext cx="11041200" cy="1152000"/>
          </a:xfrm>
        </p:spPr>
        <p:txBody>
          <a:bodyPr/>
          <a:lstStyle/>
          <a:p>
            <a:r>
              <a:rPr lang="en-US" dirty="0">
                <a:latin typeface="Arial"/>
                <a:cs typeface="Calibri Light"/>
              </a:rPr>
              <a:t>Basic PKU-based Sandbox (3)</a:t>
            </a:r>
            <a:endParaRPr lang="en-US" dirty="0">
              <a:cs typeface="Calibri Light"/>
            </a:endParaRPr>
          </a:p>
        </p:txBody>
      </p:sp>
    </p:spTree>
    <p:extLst>
      <p:ext uri="{BB962C8B-B14F-4D97-AF65-F5344CB8AC3E}">
        <p14:creationId xmlns:p14="http://schemas.microsoft.com/office/powerpoint/2010/main" val="298207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12D0AF-AB78-4EAD-8D29-FEFB006603D6}"/>
              </a:ext>
            </a:extLst>
          </p:cNvPr>
          <p:cNvSpPr>
            <a:spLocks noGrp="1"/>
          </p:cNvSpPr>
          <p:nvPr>
            <p:ph idx="1"/>
          </p:nvPr>
        </p:nvSpPr>
        <p:spPr>
          <a:xfrm>
            <a:off x="576000" y="1656000"/>
            <a:ext cx="11724559" cy="4464000"/>
          </a:xfrm>
        </p:spPr>
        <p:txBody>
          <a:bodyPr vert="horz" lIns="91440" tIns="45720" rIns="91440" bIns="45720" rtlCol="0" anchor="t">
            <a:normAutofit/>
          </a:bodyPr>
          <a:lstStyle/>
          <a:p>
            <a:r>
              <a:rPr lang="en-US" dirty="0">
                <a:cs typeface="Arial"/>
              </a:rPr>
              <a:t>The monitor restricts or modifies mapped regions</a:t>
            </a:r>
          </a:p>
          <a:p>
            <a:pPr lvl="1"/>
            <a:r>
              <a:rPr lang="en-US" dirty="0">
                <a:cs typeface="Arial"/>
              </a:rPr>
              <a:t>Enforces W^X</a:t>
            </a:r>
          </a:p>
          <a:p>
            <a:pPr lvl="1"/>
            <a:r>
              <a:rPr lang="en-US" dirty="0">
                <a:cs typeface="Arial"/>
              </a:rPr>
              <a:t>Doesn’t allow </a:t>
            </a:r>
            <a:r>
              <a:rPr lang="en-US" b="1" dirty="0">
                <a:cs typeface="Arial"/>
              </a:rPr>
              <a:t>PROT_EXEC </a:t>
            </a:r>
            <a:r>
              <a:rPr lang="en-US" dirty="0">
                <a:cs typeface="Arial"/>
              </a:rPr>
              <a:t>&amp;&amp; (</a:t>
            </a:r>
            <a:r>
              <a:rPr lang="en-US" b="1" dirty="0">
                <a:cs typeface="Arial"/>
              </a:rPr>
              <a:t>MAP_SHARED |</a:t>
            </a:r>
            <a:r>
              <a:rPr lang="en-US" dirty="0">
                <a:cs typeface="Arial"/>
              </a:rPr>
              <a:t> </a:t>
            </a:r>
            <a:r>
              <a:rPr lang="en-US" b="1" dirty="0">
                <a:cs typeface="Arial"/>
              </a:rPr>
              <a:t>MAP_SHARED_VALIDATE</a:t>
            </a:r>
            <a:r>
              <a:rPr lang="en-US" dirty="0">
                <a:cs typeface="Arial"/>
              </a:rPr>
              <a:t>)</a:t>
            </a:r>
          </a:p>
          <a:p>
            <a:pPr lvl="1"/>
            <a:r>
              <a:rPr lang="en-US" dirty="0">
                <a:cs typeface="Arial"/>
              </a:rPr>
              <a:t>Replaces the file-backed mappings with </a:t>
            </a:r>
            <a:r>
              <a:rPr lang="en-US" b="1" dirty="0">
                <a:cs typeface="Arial"/>
              </a:rPr>
              <a:t>MAP_ANONYMOUS </a:t>
            </a:r>
            <a:r>
              <a:rPr lang="en-US" dirty="0">
                <a:cs typeface="Arial"/>
              </a:rPr>
              <a:t>ones</a:t>
            </a:r>
          </a:p>
          <a:p>
            <a:pPr lvl="1"/>
            <a:r>
              <a:rPr lang="en-US" dirty="0">
                <a:cs typeface="Arial"/>
              </a:rPr>
              <a:t>Copies the file contents that the application initially attempted to map</a:t>
            </a:r>
          </a:p>
          <a:p>
            <a:pPr lvl="1"/>
            <a:endParaRPr lang="en-US" dirty="0">
              <a:cs typeface="Arial"/>
            </a:endParaRPr>
          </a:p>
          <a:p>
            <a:pPr marL="0" indent="0">
              <a:buNone/>
            </a:pPr>
            <a:endParaRPr lang="en-US" dirty="0">
              <a:cs typeface="Arial"/>
            </a:endParaRPr>
          </a:p>
        </p:txBody>
      </p:sp>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FFFFFF"/>
                </a:solidFill>
                <a:effectLst/>
                <a:uLnTx/>
                <a:uFillTx/>
                <a:latin typeface="Arial" charset="0"/>
                <a:ea typeface="+mn-ea"/>
                <a:cs typeface="+mn-cs"/>
              </a:rPr>
              <a:t>26</a:t>
            </a:r>
          </a:p>
        </p:txBody>
      </p:sp>
      <p:sp>
        <p:nvSpPr>
          <p:cNvPr id="7" name="Title 1">
            <a:extLst>
              <a:ext uri="{FF2B5EF4-FFF2-40B4-BE49-F238E27FC236}">
                <a16:creationId xmlns:a16="http://schemas.microsoft.com/office/drawing/2014/main" id="{3D342D78-0AE0-47B6-9A61-25B3205C9D2C}"/>
              </a:ext>
            </a:extLst>
          </p:cNvPr>
          <p:cNvSpPr>
            <a:spLocks noGrp="1"/>
          </p:cNvSpPr>
          <p:nvPr>
            <p:ph type="title"/>
          </p:nvPr>
        </p:nvSpPr>
        <p:spPr>
          <a:xfrm>
            <a:off x="576000" y="154785"/>
            <a:ext cx="11041200" cy="1152000"/>
          </a:xfrm>
        </p:spPr>
        <p:txBody>
          <a:bodyPr/>
          <a:lstStyle/>
          <a:p>
            <a:r>
              <a:rPr lang="en-US" dirty="0">
                <a:latin typeface="Arial"/>
                <a:cs typeface="Calibri Light"/>
              </a:rPr>
              <a:t>Basic PKU-based Sandbox (4)</a:t>
            </a:r>
            <a:endParaRPr lang="en-US" dirty="0">
              <a:cs typeface="Calibri Light"/>
            </a:endParaRPr>
          </a:p>
        </p:txBody>
      </p:sp>
    </p:spTree>
    <p:extLst>
      <p:ext uri="{BB962C8B-B14F-4D97-AF65-F5344CB8AC3E}">
        <p14:creationId xmlns:p14="http://schemas.microsoft.com/office/powerpoint/2010/main" val="2685654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a:xfrm>
            <a:off x="576000" y="6210000"/>
            <a:ext cx="648000" cy="648000"/>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r>
              <a:rPr lang="de-DE" dirty="0"/>
              <a:t>3</a:t>
            </a:r>
            <a:endParaRPr kumimoji="0" lang="de-DE" b="0" i="0" u="none" strike="noStrike" kern="1200" cap="none" spc="0" normalizeH="0" baseline="0" noProof="0" dirty="0">
              <a:ln>
                <a:noFill/>
              </a:ln>
              <a:effectLst/>
              <a:uLnTx/>
              <a:uFillTx/>
            </a:endParaRPr>
          </a:p>
        </p:txBody>
      </p:sp>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207036"/>
            <a:ext cx="11041200" cy="1152000"/>
          </a:xfrm>
        </p:spPr>
        <p:txBody>
          <a:bodyPr anchor="ctr">
            <a:normAutofit/>
          </a:bodyPr>
          <a:lstStyle/>
          <a:p>
            <a:r>
              <a:rPr lang="en-US"/>
              <a:t>Compartmentalization</a:t>
            </a:r>
          </a:p>
        </p:txBody>
      </p:sp>
      <p:pic>
        <p:nvPicPr>
          <p:cNvPr id="4" name="Picture 3" descr="Diagram&#10;&#10;Description automatically generated">
            <a:extLst>
              <a:ext uri="{FF2B5EF4-FFF2-40B4-BE49-F238E27FC236}">
                <a16:creationId xmlns:a16="http://schemas.microsoft.com/office/drawing/2014/main" id="{2B84FE59-F4B8-4A12-8CAB-B46193CB35AC}"/>
              </a:ext>
            </a:extLst>
          </p:cNvPr>
          <p:cNvPicPr>
            <a:picLocks noChangeAspect="1"/>
          </p:cNvPicPr>
          <p:nvPr/>
        </p:nvPicPr>
        <p:blipFill>
          <a:blip r:embed="rId3"/>
          <a:stretch>
            <a:fillRect/>
          </a:stretch>
        </p:blipFill>
        <p:spPr>
          <a:xfrm>
            <a:off x="3519494" y="1452562"/>
            <a:ext cx="5810250" cy="3952875"/>
          </a:xfrm>
          <a:prstGeom prst="rect">
            <a:avLst/>
          </a:prstGeom>
        </p:spPr>
      </p:pic>
      <p:pic>
        <p:nvPicPr>
          <p:cNvPr id="6" name="Picture 5" descr="Icon&#10;&#10;Description automatically generated">
            <a:extLst>
              <a:ext uri="{FF2B5EF4-FFF2-40B4-BE49-F238E27FC236}">
                <a16:creationId xmlns:a16="http://schemas.microsoft.com/office/drawing/2014/main" id="{C88273E3-EE71-4D07-98CA-ADE7DCC220A5}"/>
              </a:ext>
            </a:extLst>
          </p:cNvPr>
          <p:cNvPicPr>
            <a:picLocks noChangeAspect="1"/>
          </p:cNvPicPr>
          <p:nvPr/>
        </p:nvPicPr>
        <p:blipFill>
          <a:blip r:embed="rId4"/>
          <a:stretch>
            <a:fillRect/>
          </a:stretch>
        </p:blipFill>
        <p:spPr>
          <a:xfrm>
            <a:off x="5255436" y="4314547"/>
            <a:ext cx="648000" cy="483831"/>
          </a:xfrm>
          <a:prstGeom prst="rect">
            <a:avLst/>
          </a:prstGeom>
        </p:spPr>
      </p:pic>
    </p:spTree>
    <p:extLst>
      <p:ext uri="{BB962C8B-B14F-4D97-AF65-F5344CB8AC3E}">
        <p14:creationId xmlns:p14="http://schemas.microsoft.com/office/powerpoint/2010/main" val="41669820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12D0AF-AB78-4EAD-8D29-FEFB006603D6}"/>
              </a:ext>
            </a:extLst>
          </p:cNvPr>
          <p:cNvSpPr>
            <a:spLocks noGrp="1"/>
          </p:cNvSpPr>
          <p:nvPr>
            <p:ph idx="1"/>
          </p:nvPr>
        </p:nvSpPr>
        <p:spPr>
          <a:xfrm>
            <a:off x="576000" y="1656000"/>
            <a:ext cx="10739697" cy="4464000"/>
          </a:xfrm>
        </p:spPr>
        <p:txBody>
          <a:bodyPr vert="horz" lIns="91440" tIns="45720" rIns="91440" bIns="45720" rtlCol="0" anchor="t">
            <a:normAutofit/>
          </a:bodyPr>
          <a:lstStyle/>
          <a:p>
            <a:r>
              <a:rPr lang="en-US" dirty="0">
                <a:cs typeface="Arial"/>
              </a:rPr>
              <a:t>Protecting multi-threaded applications is challenging</a:t>
            </a:r>
          </a:p>
          <a:p>
            <a:pPr lvl="1"/>
            <a:r>
              <a:rPr lang="en-US" dirty="0">
                <a:cs typeface="Arial"/>
              </a:rPr>
              <a:t>Race conditions in memory scanning</a:t>
            </a:r>
          </a:p>
          <a:p>
            <a:pPr lvl="1"/>
            <a:r>
              <a:rPr lang="en-US" dirty="0">
                <a:cs typeface="Arial"/>
              </a:rPr>
              <a:t>Hardware breakpoints are thread local</a:t>
            </a:r>
          </a:p>
          <a:p>
            <a:r>
              <a:rPr lang="en-US" dirty="0">
                <a:cs typeface="Arial"/>
              </a:rPr>
              <a:t>We spawn a unique monitor for each application thread</a:t>
            </a:r>
          </a:p>
          <a:p>
            <a:r>
              <a:rPr lang="en-US" dirty="0">
                <a:cs typeface="Arial"/>
              </a:rPr>
              <a:t>We use locks to avoid race conditions in memory scanning</a:t>
            </a:r>
          </a:p>
          <a:p>
            <a:r>
              <a:rPr lang="en-US" dirty="0">
                <a:cs typeface="Arial"/>
              </a:rPr>
              <a:t>We augment hardware breakpoints with instruction emulation</a:t>
            </a:r>
            <a:r>
              <a:rPr lang="en-US" sz="1700" baseline="38000" dirty="0">
                <a:solidFill>
                  <a:srgbClr val="2F4D5D"/>
                </a:solidFill>
                <a:latin typeface="Arial" panose="020B0604020202020204"/>
              </a:rPr>
              <a:t>[1]</a:t>
            </a:r>
            <a:r>
              <a:rPr lang="en-US" sz="1700" dirty="0">
                <a:solidFill>
                  <a:srgbClr val="2F4D5D"/>
                </a:solidFill>
                <a:latin typeface="Arial" panose="020B0604020202020204"/>
              </a:rPr>
              <a:t> </a:t>
            </a:r>
            <a:endParaRPr lang="en-US" dirty="0"/>
          </a:p>
        </p:txBody>
      </p:sp>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FFFFFF"/>
                </a:solidFill>
                <a:effectLst/>
                <a:uLnTx/>
                <a:uFillTx/>
                <a:latin typeface="Arial" charset="0"/>
                <a:ea typeface="+mn-ea"/>
                <a:cs typeface="+mn-cs"/>
              </a:rPr>
              <a:t>27</a:t>
            </a:r>
          </a:p>
        </p:txBody>
      </p:sp>
      <p:sp>
        <p:nvSpPr>
          <p:cNvPr id="7" name="Title 1">
            <a:extLst>
              <a:ext uri="{FF2B5EF4-FFF2-40B4-BE49-F238E27FC236}">
                <a16:creationId xmlns:a16="http://schemas.microsoft.com/office/drawing/2014/main" id="{3D342D78-0AE0-47B6-9A61-25B3205C9D2C}"/>
              </a:ext>
            </a:extLst>
          </p:cNvPr>
          <p:cNvSpPr>
            <a:spLocks noGrp="1"/>
          </p:cNvSpPr>
          <p:nvPr>
            <p:ph type="title"/>
          </p:nvPr>
        </p:nvSpPr>
        <p:spPr>
          <a:xfrm>
            <a:off x="576000" y="154785"/>
            <a:ext cx="11041200" cy="1152000"/>
          </a:xfrm>
        </p:spPr>
        <p:txBody>
          <a:bodyPr/>
          <a:lstStyle/>
          <a:p>
            <a:r>
              <a:rPr lang="en-US" dirty="0">
                <a:latin typeface="Arial"/>
                <a:cs typeface="Calibri Light"/>
              </a:rPr>
              <a:t>Basic PKU-based Sandbox (5)</a:t>
            </a:r>
            <a:endParaRPr lang="en-US" dirty="0">
              <a:cs typeface="Calibri Light"/>
            </a:endParaRPr>
          </a:p>
        </p:txBody>
      </p:sp>
      <p:sp>
        <p:nvSpPr>
          <p:cNvPr id="5" name="TextBox 4">
            <a:extLst>
              <a:ext uri="{FF2B5EF4-FFF2-40B4-BE49-F238E27FC236}">
                <a16:creationId xmlns:a16="http://schemas.microsoft.com/office/drawing/2014/main" id="{1F83E3EF-7A4C-4631-AD80-4DDD902561F1}"/>
              </a:ext>
            </a:extLst>
          </p:cNvPr>
          <p:cNvSpPr txBox="1"/>
          <p:nvPr/>
        </p:nvSpPr>
        <p:spPr>
          <a:xfrm>
            <a:off x="576000" y="5757960"/>
            <a:ext cx="6273788" cy="553998"/>
          </a:xfrm>
          <a:prstGeom prst="rect">
            <a:avLst/>
          </a:prstGeom>
          <a:noFill/>
        </p:spPr>
        <p:txBody>
          <a:bodyPr wrap="square">
            <a:spAutoFit/>
          </a:bodyPr>
          <a:lstStyle/>
          <a:p>
            <a:br>
              <a:rPr lang="en-US" sz="1000" dirty="0"/>
            </a:br>
            <a:r>
              <a:rPr lang="en-US" sz="1000" dirty="0"/>
              <a:t>[1] Vinck et al. Sharing is Caring: Secure and Efficient Shared Memory Support for MVEEs, </a:t>
            </a:r>
            <a:r>
              <a:rPr lang="en-US" sz="1000" dirty="0" err="1"/>
              <a:t>EuroSys</a:t>
            </a:r>
            <a:r>
              <a:rPr lang="en-US" sz="1000" dirty="0"/>
              <a:t> 2022</a:t>
            </a:r>
            <a:endParaRPr lang="en-US" sz="1000" i="1" dirty="0"/>
          </a:p>
          <a:p>
            <a:endParaRPr lang="en-US" sz="1000" dirty="0"/>
          </a:p>
        </p:txBody>
      </p:sp>
    </p:spTree>
    <p:extLst>
      <p:ext uri="{BB962C8B-B14F-4D97-AF65-F5344CB8AC3E}">
        <p14:creationId xmlns:p14="http://schemas.microsoft.com/office/powerpoint/2010/main" val="416540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12D0AF-AB78-4EAD-8D29-FEFB006603D6}"/>
              </a:ext>
            </a:extLst>
          </p:cNvPr>
          <p:cNvSpPr>
            <a:spLocks noGrp="1"/>
          </p:cNvSpPr>
          <p:nvPr>
            <p:ph idx="1"/>
          </p:nvPr>
        </p:nvSpPr>
        <p:spPr>
          <a:xfrm>
            <a:off x="576000" y="1656000"/>
            <a:ext cx="10739697" cy="4464000"/>
          </a:xfrm>
        </p:spPr>
        <p:txBody>
          <a:bodyPr vert="horz" lIns="91440" tIns="45720" rIns="91440" bIns="45720" rtlCol="0" anchor="t">
            <a:normAutofit/>
          </a:bodyPr>
          <a:lstStyle/>
          <a:p>
            <a:pPr marL="0" indent="0">
              <a:buNone/>
            </a:pPr>
            <a:br>
              <a:rPr lang="en-US" dirty="0"/>
            </a:br>
            <a:endParaRPr lang="en-US" dirty="0">
              <a:cs typeface="Arial"/>
            </a:endParaRPr>
          </a:p>
        </p:txBody>
      </p:sp>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dirty="0">
                <a:ln>
                  <a:noFill/>
                </a:ln>
                <a:solidFill>
                  <a:srgbClr val="FFFFFF"/>
                </a:solidFill>
                <a:effectLst/>
                <a:uLnTx/>
                <a:uFillTx/>
                <a:latin typeface="Arial" charset="0"/>
                <a:ea typeface="+mn-ea"/>
                <a:cs typeface="+mn-cs"/>
              </a:rPr>
              <a:t>28</a:t>
            </a:r>
            <a:endParaRPr kumimoji="0" lang="de-DE" sz="10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154785"/>
            <a:ext cx="11041200" cy="1152000"/>
          </a:xfrm>
        </p:spPr>
        <p:txBody>
          <a:bodyPr/>
          <a:lstStyle/>
          <a:p>
            <a:r>
              <a:rPr lang="en-US" dirty="0">
                <a:latin typeface="Arial"/>
                <a:cs typeface="Calibri Light"/>
              </a:rPr>
              <a:t>The Cerberus APIs</a:t>
            </a:r>
            <a:endParaRPr lang="en-US" dirty="0">
              <a:cs typeface="Calibri Light"/>
            </a:endParaRPr>
          </a:p>
        </p:txBody>
      </p:sp>
      <p:sp>
        <p:nvSpPr>
          <p:cNvPr id="7" name="Tekstballon: rechthoek 7">
            <a:extLst>
              <a:ext uri="{FF2B5EF4-FFF2-40B4-BE49-F238E27FC236}">
                <a16:creationId xmlns:a16="http://schemas.microsoft.com/office/drawing/2014/main" id="{507F1CF6-6863-4070-BE32-80261E63359F}"/>
              </a:ext>
            </a:extLst>
          </p:cNvPr>
          <p:cNvSpPr/>
          <p:nvPr/>
        </p:nvSpPr>
        <p:spPr>
          <a:xfrm>
            <a:off x="3576840" y="4114778"/>
            <a:ext cx="3863364" cy="1977648"/>
          </a:xfrm>
          <a:prstGeom prst="wedgeRectCallout">
            <a:avLst>
              <a:gd name="adj1" fmla="val -24651"/>
              <a:gd name="adj2" fmla="val 502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t>   </a:t>
            </a:r>
            <a:r>
              <a:rPr lang="en-US" sz="1600" i="1" dirty="0"/>
              <a:t>The monitor considers all </a:t>
            </a:r>
            <a:r>
              <a:rPr lang="en-US" sz="1600" b="1" i="1" dirty="0" err="1"/>
              <a:t>wrpkru</a:t>
            </a:r>
            <a:r>
              <a:rPr lang="en-US" sz="1600" i="1" dirty="0"/>
              <a:t> and </a:t>
            </a:r>
            <a:r>
              <a:rPr lang="en-US" sz="1600" b="1" i="1" dirty="0" err="1"/>
              <a:t>xrstor</a:t>
            </a:r>
            <a:r>
              <a:rPr lang="en-US" sz="1600" i="1" dirty="0"/>
              <a:t> instructions as unsafe, except those included in a configurable list (</a:t>
            </a:r>
            <a:r>
              <a:rPr lang="en-US" sz="1600" b="1" i="1" dirty="0" err="1"/>
              <a:t>AllowList</a:t>
            </a:r>
            <a:r>
              <a:rPr lang="en-US" sz="1600" i="1" dirty="0"/>
              <a:t>). The </a:t>
            </a:r>
            <a:r>
              <a:rPr lang="en-US" sz="1600" b="1" i="1" dirty="0" err="1"/>
              <a:t>AllowList</a:t>
            </a:r>
            <a:r>
              <a:rPr lang="en-US" sz="1600" i="1" dirty="0"/>
              <a:t> is empty by default. The developer should use the Cerberus APIs to modify the </a:t>
            </a:r>
            <a:r>
              <a:rPr lang="en-US" sz="1600" b="1" i="1" dirty="0" err="1"/>
              <a:t>AllowList</a:t>
            </a:r>
            <a:endParaRPr lang="en-US" sz="1600" b="1" i="1" dirty="0"/>
          </a:p>
        </p:txBody>
      </p:sp>
      <p:sp>
        <p:nvSpPr>
          <p:cNvPr id="8" name="Rechthoek 73">
            <a:extLst>
              <a:ext uri="{FF2B5EF4-FFF2-40B4-BE49-F238E27FC236}">
                <a16:creationId xmlns:a16="http://schemas.microsoft.com/office/drawing/2014/main" id="{0DEC0188-B285-46E1-8010-F573CEAD5A29}"/>
              </a:ext>
            </a:extLst>
          </p:cNvPr>
          <p:cNvSpPr/>
          <p:nvPr/>
        </p:nvSpPr>
        <p:spPr>
          <a:xfrm>
            <a:off x="3526061" y="3969630"/>
            <a:ext cx="429925" cy="923330"/>
          </a:xfrm>
          <a:prstGeom prst="rect">
            <a:avLst/>
          </a:prstGeom>
          <a:noFill/>
        </p:spPr>
        <p:txBody>
          <a:bodyPr wrap="none" lIns="91440" tIns="45720" rIns="91440" bIns="45720">
            <a:spAutoFit/>
          </a:bodyPr>
          <a:lstStyle/>
          <a:p>
            <a:pPr algn="ctr"/>
            <a:r>
              <a:rPr lang="nl-NL" sz="5400" b="0" cap="none" spc="0" dirty="0">
                <a:ln w="0"/>
                <a:solidFill>
                  <a:schemeClr val="bg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t>
            </a:r>
          </a:p>
        </p:txBody>
      </p:sp>
      <p:sp>
        <p:nvSpPr>
          <p:cNvPr id="9" name="Tekstballon: rechthoek 7">
            <a:extLst>
              <a:ext uri="{FF2B5EF4-FFF2-40B4-BE49-F238E27FC236}">
                <a16:creationId xmlns:a16="http://schemas.microsoft.com/office/drawing/2014/main" id="{7E803803-6961-475D-BDC3-13A42979A689}"/>
              </a:ext>
            </a:extLst>
          </p:cNvPr>
          <p:cNvSpPr/>
          <p:nvPr/>
        </p:nvSpPr>
        <p:spPr>
          <a:xfrm>
            <a:off x="6021349" y="1566000"/>
            <a:ext cx="3478979" cy="2060016"/>
          </a:xfrm>
          <a:prstGeom prst="wedgeRectCallout">
            <a:avLst>
              <a:gd name="adj1" fmla="val 25442"/>
              <a:gd name="adj2" fmla="val 473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t>The monitor does not implement a mechanism to reliably track pages which are in M</a:t>
            </a:r>
            <a:r>
              <a:rPr lang="en-US" sz="1600" i="1" baseline="-25000" dirty="0"/>
              <a:t>T</a:t>
            </a:r>
            <a:r>
              <a:rPr lang="en-US" sz="1600" i="1" dirty="0"/>
              <a:t>. Consequently, M</a:t>
            </a:r>
            <a:r>
              <a:rPr lang="en-US" sz="1600" i="1" baseline="-25000" dirty="0"/>
              <a:t>T</a:t>
            </a:r>
            <a:r>
              <a:rPr lang="en-US" sz="1600" i="1" dirty="0"/>
              <a:t> is empty by default. The developer should use the Cerberus APIs to build such a mechanism</a:t>
            </a:r>
          </a:p>
        </p:txBody>
      </p:sp>
      <p:sp>
        <p:nvSpPr>
          <p:cNvPr id="10" name="Rechthoek 73">
            <a:extLst>
              <a:ext uri="{FF2B5EF4-FFF2-40B4-BE49-F238E27FC236}">
                <a16:creationId xmlns:a16="http://schemas.microsoft.com/office/drawing/2014/main" id="{651453E7-5AD7-41F6-8298-8883A07403F9}"/>
              </a:ext>
            </a:extLst>
          </p:cNvPr>
          <p:cNvSpPr/>
          <p:nvPr/>
        </p:nvSpPr>
        <p:spPr>
          <a:xfrm>
            <a:off x="5953957" y="1426126"/>
            <a:ext cx="429925" cy="923330"/>
          </a:xfrm>
          <a:prstGeom prst="rect">
            <a:avLst/>
          </a:prstGeom>
          <a:noFill/>
        </p:spPr>
        <p:txBody>
          <a:bodyPr wrap="none" lIns="91440" tIns="45720" rIns="91440" bIns="45720">
            <a:spAutoFit/>
          </a:bodyPr>
          <a:lstStyle/>
          <a:p>
            <a:pPr algn="ctr"/>
            <a:r>
              <a:rPr lang="nl-NL" sz="5400" b="0" cap="none" spc="0" dirty="0">
                <a:ln w="0"/>
                <a:solidFill>
                  <a:schemeClr val="bg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t>
            </a:r>
          </a:p>
        </p:txBody>
      </p:sp>
      <p:sp>
        <p:nvSpPr>
          <p:cNvPr id="12" name="Tekstballon: rechthoek 7">
            <a:extLst>
              <a:ext uri="{FF2B5EF4-FFF2-40B4-BE49-F238E27FC236}">
                <a16:creationId xmlns:a16="http://schemas.microsoft.com/office/drawing/2014/main" id="{D5866AF1-7D65-4EFD-B1A5-7EAA58172428}"/>
              </a:ext>
            </a:extLst>
          </p:cNvPr>
          <p:cNvSpPr/>
          <p:nvPr/>
        </p:nvSpPr>
        <p:spPr>
          <a:xfrm>
            <a:off x="1009543" y="1710627"/>
            <a:ext cx="4125105" cy="1810886"/>
          </a:xfrm>
          <a:prstGeom prst="wedgeRectCallout">
            <a:avLst>
              <a:gd name="adj1" fmla="val -16857"/>
              <a:gd name="adj2" fmla="val 490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t>The monitor assumes that the application always executes code in U. The developer should use the Cerberus APIs to define the </a:t>
            </a:r>
            <a:r>
              <a:rPr lang="en-US" sz="1600" b="1" i="1" dirty="0"/>
              <a:t>PKRU</a:t>
            </a:r>
            <a:r>
              <a:rPr lang="en-US" sz="1600" i="1" dirty="0"/>
              <a:t> values that correspond to U and T respectively, and extend the monitor</a:t>
            </a:r>
          </a:p>
        </p:txBody>
      </p:sp>
      <p:sp>
        <p:nvSpPr>
          <p:cNvPr id="13" name="Rechthoek 73">
            <a:extLst>
              <a:ext uri="{FF2B5EF4-FFF2-40B4-BE49-F238E27FC236}">
                <a16:creationId xmlns:a16="http://schemas.microsoft.com/office/drawing/2014/main" id="{8AB03968-490D-4FBE-A49C-F11D229244FE}"/>
              </a:ext>
            </a:extLst>
          </p:cNvPr>
          <p:cNvSpPr/>
          <p:nvPr/>
        </p:nvSpPr>
        <p:spPr>
          <a:xfrm>
            <a:off x="988688" y="1570753"/>
            <a:ext cx="356435" cy="923330"/>
          </a:xfrm>
          <a:prstGeom prst="rect">
            <a:avLst/>
          </a:prstGeom>
          <a:noFill/>
        </p:spPr>
        <p:txBody>
          <a:bodyPr wrap="square" lIns="91440" tIns="45720" rIns="91440" bIns="45720">
            <a:spAutoFit/>
          </a:bodyPr>
          <a:lstStyle/>
          <a:p>
            <a:pPr algn="ctr"/>
            <a:r>
              <a:rPr lang="nl-NL" sz="5400" b="0" cap="none" spc="0" dirty="0">
                <a:ln w="0"/>
                <a:solidFill>
                  <a:schemeClr val="bg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t>
            </a:r>
          </a:p>
        </p:txBody>
      </p:sp>
      <p:pic>
        <p:nvPicPr>
          <p:cNvPr id="14" name="Picture 13" descr="A group of men sitting on a couch&#10;&#10;Description automatically generated with low confidence">
            <a:extLst>
              <a:ext uri="{FF2B5EF4-FFF2-40B4-BE49-F238E27FC236}">
                <a16:creationId xmlns:a16="http://schemas.microsoft.com/office/drawing/2014/main" id="{81199F60-3A41-4E4F-9A29-5BEC468F5A50}"/>
              </a:ext>
            </a:extLst>
          </p:cNvPr>
          <p:cNvPicPr>
            <a:picLocks noChangeAspect="1"/>
          </p:cNvPicPr>
          <p:nvPr/>
        </p:nvPicPr>
        <p:blipFill>
          <a:blip r:embed="rId3"/>
          <a:stretch>
            <a:fillRect/>
          </a:stretch>
        </p:blipFill>
        <p:spPr>
          <a:xfrm>
            <a:off x="9760189" y="1"/>
            <a:ext cx="2443664" cy="1656000"/>
          </a:xfrm>
          <a:prstGeom prst="rect">
            <a:avLst/>
          </a:prstGeom>
        </p:spPr>
      </p:pic>
    </p:spTree>
    <p:extLst>
      <p:ext uri="{BB962C8B-B14F-4D97-AF65-F5344CB8AC3E}">
        <p14:creationId xmlns:p14="http://schemas.microsoft.com/office/powerpoint/2010/main" val="87940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2" grpId="0" animBg="1"/>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12D0AF-AB78-4EAD-8D29-FEFB006603D6}"/>
              </a:ext>
            </a:extLst>
          </p:cNvPr>
          <p:cNvSpPr>
            <a:spLocks noGrp="1"/>
          </p:cNvSpPr>
          <p:nvPr>
            <p:ph idx="1"/>
          </p:nvPr>
        </p:nvSpPr>
        <p:spPr>
          <a:xfrm>
            <a:off x="576000" y="1656000"/>
            <a:ext cx="10739697" cy="4464000"/>
          </a:xfrm>
        </p:spPr>
        <p:txBody>
          <a:bodyPr vert="horz" lIns="91440" tIns="45720" rIns="91440" bIns="45720" rtlCol="0" anchor="t">
            <a:normAutofit/>
          </a:bodyPr>
          <a:lstStyle/>
          <a:p>
            <a:r>
              <a:rPr lang="en-US" dirty="0"/>
              <a:t>Configuration of the </a:t>
            </a:r>
            <a:r>
              <a:rPr lang="en-US" dirty="0" err="1"/>
              <a:t>syscall</a:t>
            </a:r>
            <a:r>
              <a:rPr lang="en-US" dirty="0"/>
              <a:t> agent</a:t>
            </a:r>
          </a:p>
          <a:p>
            <a:r>
              <a:rPr lang="en-US" dirty="0"/>
              <a:t>Definition of U and T</a:t>
            </a:r>
          </a:p>
          <a:p>
            <a:r>
              <a:rPr lang="en-US" dirty="0"/>
              <a:t>Identification of the current executing domain</a:t>
            </a:r>
          </a:p>
          <a:p>
            <a:r>
              <a:rPr lang="en-US" dirty="0"/>
              <a:t>System call handling</a:t>
            </a:r>
          </a:p>
          <a:p>
            <a:r>
              <a:rPr lang="en-US" dirty="0"/>
              <a:t>Modification of the </a:t>
            </a:r>
            <a:r>
              <a:rPr lang="en-US" b="1" dirty="0" err="1"/>
              <a:t>AllowList</a:t>
            </a:r>
            <a:endParaRPr lang="en-US" b="1" dirty="0"/>
          </a:p>
          <a:p>
            <a:r>
              <a:rPr lang="en-US" dirty="0"/>
              <a:t>Emulation engine</a:t>
            </a:r>
            <a:br>
              <a:rPr lang="en-US" dirty="0"/>
            </a:br>
            <a:endParaRPr lang="en-US" dirty="0">
              <a:cs typeface="Arial"/>
            </a:endParaRPr>
          </a:p>
        </p:txBody>
      </p:sp>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rgbClr val="FFFFFF"/>
                </a:solidFill>
              </a:rPr>
              <a:t>29</a:t>
            </a:r>
            <a:endParaRPr kumimoji="0" lang="de-DE" sz="10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154785"/>
            <a:ext cx="11041200" cy="1152000"/>
          </a:xfrm>
        </p:spPr>
        <p:txBody>
          <a:bodyPr/>
          <a:lstStyle/>
          <a:p>
            <a:r>
              <a:rPr lang="en-US" dirty="0">
                <a:latin typeface="Arial"/>
                <a:cs typeface="Calibri Light"/>
              </a:rPr>
              <a:t>The Cerberus APIs (2)</a:t>
            </a:r>
            <a:endParaRPr lang="en-US" dirty="0">
              <a:cs typeface="Calibri Light"/>
            </a:endParaRPr>
          </a:p>
        </p:txBody>
      </p:sp>
      <p:pic>
        <p:nvPicPr>
          <p:cNvPr id="7" name="Picture 6" descr="A person holding an object&#10;&#10;Description automatically generated with medium confidence">
            <a:extLst>
              <a:ext uri="{FF2B5EF4-FFF2-40B4-BE49-F238E27FC236}">
                <a16:creationId xmlns:a16="http://schemas.microsoft.com/office/drawing/2014/main" id="{814BA18B-01FD-F7A1-1BFE-7674ADD29A90}"/>
              </a:ext>
            </a:extLst>
          </p:cNvPr>
          <p:cNvPicPr>
            <a:picLocks noChangeAspect="1"/>
          </p:cNvPicPr>
          <p:nvPr/>
        </p:nvPicPr>
        <p:blipFill>
          <a:blip r:embed="rId3"/>
          <a:stretch>
            <a:fillRect/>
          </a:stretch>
        </p:blipFill>
        <p:spPr>
          <a:xfrm>
            <a:off x="9761572" y="-1"/>
            <a:ext cx="2443664" cy="1656001"/>
          </a:xfrm>
          <a:prstGeom prst="rect">
            <a:avLst/>
          </a:prstGeom>
        </p:spPr>
      </p:pic>
    </p:spTree>
    <p:extLst>
      <p:ext uri="{BB962C8B-B14F-4D97-AF65-F5344CB8AC3E}">
        <p14:creationId xmlns:p14="http://schemas.microsoft.com/office/powerpoint/2010/main" val="9987590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12D0AF-AB78-4EAD-8D29-FEFB006603D6}"/>
              </a:ext>
            </a:extLst>
          </p:cNvPr>
          <p:cNvSpPr>
            <a:spLocks noGrp="1"/>
          </p:cNvSpPr>
          <p:nvPr>
            <p:ph idx="1"/>
          </p:nvPr>
        </p:nvSpPr>
        <p:spPr>
          <a:xfrm>
            <a:off x="576000" y="1656000"/>
            <a:ext cx="10739697" cy="4464000"/>
          </a:xfrm>
        </p:spPr>
        <p:txBody>
          <a:bodyPr vert="horz" lIns="91440" tIns="45720" rIns="91440" bIns="45720" rtlCol="0" anchor="t">
            <a:normAutofit/>
          </a:bodyPr>
          <a:lstStyle/>
          <a:p>
            <a:r>
              <a:rPr lang="en-US" dirty="0"/>
              <a:t>≈11 KLOC (C/C++ and shell scripts)</a:t>
            </a:r>
          </a:p>
          <a:p>
            <a:r>
              <a:rPr lang="en-US" dirty="0" err="1"/>
              <a:t>Syscall</a:t>
            </a:r>
            <a:r>
              <a:rPr lang="en-US" dirty="0"/>
              <a:t> agent is a small kernel patch for Linux 5.3</a:t>
            </a:r>
          </a:p>
          <a:p>
            <a:r>
              <a:rPr lang="en-US" dirty="0"/>
              <a:t>Implemented on top of related research projects</a:t>
            </a:r>
            <a:r>
              <a:rPr kumimoji="0" lang="en-US" sz="1700" b="0" i="0" u="none" strike="noStrike" kern="1200" cap="none" spc="0" normalizeH="0" baseline="38000" noProof="0" dirty="0">
                <a:ln>
                  <a:noFill/>
                </a:ln>
                <a:solidFill>
                  <a:srgbClr val="2F4D5D"/>
                </a:solidFill>
                <a:effectLst/>
                <a:uLnTx/>
                <a:uFillTx/>
                <a:latin typeface="Arial" panose="020B0604020202020204"/>
                <a:ea typeface="+mn-ea"/>
                <a:cs typeface="+mn-cs"/>
              </a:rPr>
              <a:t>[1,2]</a:t>
            </a:r>
            <a:r>
              <a:rPr kumimoji="0" lang="en-US" sz="1700" b="0" i="0" u="none" strike="noStrike" kern="1200" cap="none" spc="0" normalizeH="0" baseline="0" noProof="0" dirty="0">
                <a:ln>
                  <a:noFill/>
                </a:ln>
                <a:solidFill>
                  <a:srgbClr val="2F4D5D"/>
                </a:solidFill>
                <a:effectLst/>
                <a:uLnTx/>
                <a:uFillTx/>
                <a:latin typeface="Arial" panose="020B0604020202020204"/>
                <a:ea typeface="+mn-ea"/>
                <a:cs typeface="+mn-cs"/>
              </a:rPr>
              <a:t> </a:t>
            </a:r>
            <a:endParaRPr lang="en-US" dirty="0"/>
          </a:p>
        </p:txBody>
      </p:sp>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FFFFFF"/>
                </a:solidFill>
                <a:effectLst/>
                <a:uLnTx/>
                <a:uFillTx/>
                <a:latin typeface="Arial" charset="0"/>
                <a:ea typeface="+mn-ea"/>
                <a:cs typeface="+mn-cs"/>
              </a:rPr>
              <a:t>30</a:t>
            </a:r>
          </a:p>
        </p:txBody>
      </p:sp>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154785"/>
            <a:ext cx="11041200" cy="1152000"/>
          </a:xfrm>
        </p:spPr>
        <p:txBody>
          <a:bodyPr/>
          <a:lstStyle/>
          <a:p>
            <a:r>
              <a:rPr lang="en-US" dirty="0">
                <a:latin typeface="Arial"/>
                <a:cs typeface="Calibri Light"/>
              </a:rPr>
              <a:t>Implementation</a:t>
            </a:r>
            <a:endParaRPr lang="en-US" dirty="0">
              <a:cs typeface="Calibri Light"/>
            </a:endParaRPr>
          </a:p>
        </p:txBody>
      </p:sp>
      <p:sp>
        <p:nvSpPr>
          <p:cNvPr id="5" name="TextBox 4">
            <a:extLst>
              <a:ext uri="{FF2B5EF4-FFF2-40B4-BE49-F238E27FC236}">
                <a16:creationId xmlns:a16="http://schemas.microsoft.com/office/drawing/2014/main" id="{676D2839-1444-4016-930A-97223EFD5F0E}"/>
              </a:ext>
            </a:extLst>
          </p:cNvPr>
          <p:cNvSpPr txBox="1"/>
          <p:nvPr/>
        </p:nvSpPr>
        <p:spPr>
          <a:xfrm>
            <a:off x="576000" y="5784594"/>
            <a:ext cx="6273788" cy="553998"/>
          </a:xfrm>
          <a:prstGeom prst="rect">
            <a:avLst/>
          </a:prstGeom>
          <a:noFill/>
        </p:spPr>
        <p:txBody>
          <a:bodyPr wrap="square">
            <a:spAutoFit/>
          </a:bodyPr>
          <a:lstStyle/>
          <a:p>
            <a:r>
              <a:rPr lang="en-US" sz="1000" dirty="0"/>
              <a:t>[1] </a:t>
            </a:r>
            <a:r>
              <a:rPr lang="fr-FR" sz="1000" dirty="0" err="1"/>
              <a:t>Volckaert</a:t>
            </a:r>
            <a:r>
              <a:rPr lang="fr-FR" sz="1000" dirty="0"/>
              <a:t> et al.</a:t>
            </a:r>
            <a:r>
              <a:rPr lang="en-US" sz="1000" dirty="0"/>
              <a:t> Secure and efficient application monitoring and replication, USENIX ATC 2016</a:t>
            </a:r>
            <a:br>
              <a:rPr lang="en-US" sz="1000" dirty="0"/>
            </a:br>
            <a:r>
              <a:rPr lang="en-US" sz="1000" dirty="0"/>
              <a:t>[2] </a:t>
            </a:r>
            <a:r>
              <a:rPr lang="en-US" sz="1000" dirty="0" err="1"/>
              <a:t>Vinck</a:t>
            </a:r>
            <a:r>
              <a:rPr lang="en-US" sz="1000" dirty="0"/>
              <a:t> et al. Sharing is Caring: Secure and Efficient Shared Memory Support for MVEEs, </a:t>
            </a:r>
            <a:r>
              <a:rPr lang="en-US" sz="1000" dirty="0" err="1"/>
              <a:t>EuroSys</a:t>
            </a:r>
            <a:r>
              <a:rPr lang="en-US" sz="1000" dirty="0"/>
              <a:t> 2022</a:t>
            </a:r>
            <a:endParaRPr lang="en-US" sz="1000" i="1" dirty="0"/>
          </a:p>
          <a:p>
            <a:endParaRPr lang="en-US" sz="1000" dirty="0"/>
          </a:p>
        </p:txBody>
      </p:sp>
    </p:spTree>
    <p:extLst>
      <p:ext uri="{BB962C8B-B14F-4D97-AF65-F5344CB8AC3E}">
        <p14:creationId xmlns:p14="http://schemas.microsoft.com/office/powerpoint/2010/main" val="398723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12D0AF-AB78-4EAD-8D29-FEFB006603D6}"/>
              </a:ext>
            </a:extLst>
          </p:cNvPr>
          <p:cNvSpPr>
            <a:spLocks noGrp="1"/>
          </p:cNvSpPr>
          <p:nvPr>
            <p:ph idx="1"/>
          </p:nvPr>
        </p:nvSpPr>
        <p:spPr>
          <a:xfrm>
            <a:off x="576000" y="1656000"/>
            <a:ext cx="10739697" cy="4464000"/>
          </a:xfrm>
        </p:spPr>
        <p:txBody>
          <a:bodyPr vert="horz" lIns="91440" tIns="45720" rIns="91440" bIns="45720" rtlCol="0" anchor="t">
            <a:normAutofit/>
          </a:bodyPr>
          <a:lstStyle/>
          <a:p>
            <a:r>
              <a:rPr lang="en-US" dirty="0"/>
              <a:t>PKU-based sandboxes for ERIM and XOM-Switch</a:t>
            </a:r>
          </a:p>
          <a:p>
            <a:pPr lvl="1"/>
            <a:r>
              <a:rPr lang="en-US" dirty="0"/>
              <a:t>ERIM’s sandbox implemented in </a:t>
            </a:r>
            <a:r>
              <a:rPr lang="en-US" b="1" dirty="0"/>
              <a:t>≈55 LOC </a:t>
            </a:r>
            <a:r>
              <a:rPr lang="en-US" dirty="0"/>
              <a:t>of C/C++ code</a:t>
            </a:r>
          </a:p>
          <a:p>
            <a:pPr lvl="1"/>
            <a:r>
              <a:rPr lang="en-US" dirty="0"/>
              <a:t>XOM-Switch’s sandbox implemented in </a:t>
            </a:r>
            <a:r>
              <a:rPr lang="en-US" b="1" dirty="0"/>
              <a:t>≈16 LOC </a:t>
            </a:r>
            <a:r>
              <a:rPr lang="en-US" dirty="0"/>
              <a:t>of C/C++ code</a:t>
            </a:r>
            <a:br>
              <a:rPr lang="en-US" dirty="0"/>
            </a:br>
            <a:endParaRPr lang="en-US" dirty="0">
              <a:cs typeface="Arial"/>
            </a:endParaRPr>
          </a:p>
        </p:txBody>
      </p:sp>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FFFFFF"/>
                </a:solidFill>
                <a:effectLst/>
                <a:uLnTx/>
                <a:uFillTx/>
                <a:latin typeface="Arial" charset="0"/>
                <a:ea typeface="+mn-ea"/>
                <a:cs typeface="+mn-cs"/>
              </a:rPr>
              <a:t>31</a:t>
            </a:r>
          </a:p>
        </p:txBody>
      </p:sp>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154785"/>
            <a:ext cx="11041200" cy="1152000"/>
          </a:xfrm>
        </p:spPr>
        <p:txBody>
          <a:bodyPr/>
          <a:lstStyle/>
          <a:p>
            <a:r>
              <a:rPr lang="en-US" dirty="0">
                <a:latin typeface="Arial"/>
                <a:cs typeface="Calibri Light"/>
              </a:rPr>
              <a:t>Use Cases</a:t>
            </a:r>
            <a:endParaRPr lang="en-US" dirty="0">
              <a:cs typeface="Calibri Light"/>
            </a:endParaRPr>
          </a:p>
        </p:txBody>
      </p:sp>
      <p:pic>
        <p:nvPicPr>
          <p:cNvPr id="6" name="Content Placeholder 7" descr="A person in a suit&#10;&#10;Description automatically generated with medium confidence">
            <a:extLst>
              <a:ext uri="{FF2B5EF4-FFF2-40B4-BE49-F238E27FC236}">
                <a16:creationId xmlns:a16="http://schemas.microsoft.com/office/drawing/2014/main" id="{D324BDD2-B494-4F78-8321-C0238D90C422}"/>
              </a:ext>
            </a:extLst>
          </p:cNvPr>
          <p:cNvPicPr>
            <a:picLocks noChangeAspect="1"/>
          </p:cNvPicPr>
          <p:nvPr/>
        </p:nvPicPr>
        <p:blipFill rotWithShape="1">
          <a:blip r:embed="rId3"/>
          <a:srcRect l="6073" r="18323"/>
          <a:stretch/>
        </p:blipFill>
        <p:spPr>
          <a:xfrm>
            <a:off x="10029829" y="-99382"/>
            <a:ext cx="2162172" cy="1892671"/>
          </a:xfrm>
          <a:prstGeom prst="rect">
            <a:avLst/>
          </a:prstGeom>
          <a:noFill/>
        </p:spPr>
      </p:pic>
    </p:spTree>
    <p:extLst>
      <p:ext uri="{BB962C8B-B14F-4D97-AF65-F5344CB8AC3E}">
        <p14:creationId xmlns:p14="http://schemas.microsoft.com/office/powerpoint/2010/main" val="33938301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able&#10;&#10;Description automatically generated">
            <a:extLst>
              <a:ext uri="{FF2B5EF4-FFF2-40B4-BE49-F238E27FC236}">
                <a16:creationId xmlns:a16="http://schemas.microsoft.com/office/drawing/2014/main" id="{8F932307-5A75-4169-B45C-4DC460757DBB}"/>
              </a:ext>
            </a:extLst>
          </p:cNvPr>
          <p:cNvPicPr>
            <a:picLocks noGrp="1" noChangeAspect="1"/>
          </p:cNvPicPr>
          <p:nvPr>
            <p:ph idx="1"/>
          </p:nvPr>
        </p:nvPicPr>
        <p:blipFill>
          <a:blip r:embed="rId3"/>
          <a:stretch>
            <a:fillRect/>
          </a:stretch>
        </p:blipFill>
        <p:spPr>
          <a:xfrm>
            <a:off x="1081181" y="2315976"/>
            <a:ext cx="10031225" cy="2600688"/>
          </a:xfrm>
        </p:spPr>
      </p:pic>
      <p:sp>
        <p:nvSpPr>
          <p:cNvPr id="3" name="Slide Number Placeholder 2">
            <a:extLst>
              <a:ext uri="{FF2B5EF4-FFF2-40B4-BE49-F238E27FC236}">
                <a16:creationId xmlns:a16="http://schemas.microsoft.com/office/drawing/2014/main" id="{0226A4B6-235D-4E82-B977-5562F5496CD7}"/>
              </a:ext>
            </a:extLst>
          </p:cNvPr>
          <p:cNvSpPr>
            <a:spLocks noGrp="1"/>
          </p:cNvSpPr>
          <p:nvPr>
            <p:ph type="sldNum" sz="quarter" idx="12"/>
          </p:nvPr>
        </p:nvSpPr>
        <p:spPr/>
        <p:txBody>
          <a:bodyPr/>
          <a:lstStyle/>
          <a:p>
            <a:r>
              <a:rPr lang="de-DE" dirty="0"/>
              <a:t>32</a:t>
            </a:r>
          </a:p>
        </p:txBody>
      </p:sp>
      <p:sp>
        <p:nvSpPr>
          <p:cNvPr id="4" name="Title 3">
            <a:extLst>
              <a:ext uri="{FF2B5EF4-FFF2-40B4-BE49-F238E27FC236}">
                <a16:creationId xmlns:a16="http://schemas.microsoft.com/office/drawing/2014/main" id="{4B1280ED-49A6-4FEF-95D1-66861E260B90}"/>
              </a:ext>
            </a:extLst>
          </p:cNvPr>
          <p:cNvSpPr>
            <a:spLocks noGrp="1"/>
          </p:cNvSpPr>
          <p:nvPr>
            <p:ph type="title"/>
          </p:nvPr>
        </p:nvSpPr>
        <p:spPr/>
        <p:txBody>
          <a:bodyPr>
            <a:normAutofit/>
          </a:bodyPr>
          <a:lstStyle/>
          <a:p>
            <a:r>
              <a:rPr lang="en-US" dirty="0"/>
              <a:t>Performance Evaluation</a:t>
            </a:r>
            <a:endParaRPr lang="en-BE" dirty="0"/>
          </a:p>
        </p:txBody>
      </p:sp>
    </p:spTree>
    <p:extLst>
      <p:ext uri="{BB962C8B-B14F-4D97-AF65-F5344CB8AC3E}">
        <p14:creationId xmlns:p14="http://schemas.microsoft.com/office/powerpoint/2010/main" val="21954596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226A4B6-235D-4E82-B977-5562F5496CD7}"/>
              </a:ext>
            </a:extLst>
          </p:cNvPr>
          <p:cNvSpPr>
            <a:spLocks noGrp="1"/>
          </p:cNvSpPr>
          <p:nvPr>
            <p:ph type="sldNum" sz="quarter" idx="12"/>
          </p:nvPr>
        </p:nvSpPr>
        <p:spPr/>
        <p:txBody>
          <a:bodyPr/>
          <a:lstStyle/>
          <a:p>
            <a:r>
              <a:rPr lang="de-DE" dirty="0"/>
              <a:t>33</a:t>
            </a:r>
          </a:p>
        </p:txBody>
      </p:sp>
      <p:sp>
        <p:nvSpPr>
          <p:cNvPr id="4" name="Title 3">
            <a:extLst>
              <a:ext uri="{FF2B5EF4-FFF2-40B4-BE49-F238E27FC236}">
                <a16:creationId xmlns:a16="http://schemas.microsoft.com/office/drawing/2014/main" id="{4B1280ED-49A6-4FEF-95D1-66861E260B90}"/>
              </a:ext>
            </a:extLst>
          </p:cNvPr>
          <p:cNvSpPr>
            <a:spLocks noGrp="1"/>
          </p:cNvSpPr>
          <p:nvPr>
            <p:ph type="title"/>
          </p:nvPr>
        </p:nvSpPr>
        <p:spPr/>
        <p:txBody>
          <a:bodyPr>
            <a:normAutofit/>
          </a:bodyPr>
          <a:lstStyle/>
          <a:p>
            <a:r>
              <a:rPr lang="en-US" dirty="0"/>
              <a:t>Performance Evaluation</a:t>
            </a:r>
            <a:endParaRPr lang="en-BE" dirty="0"/>
          </a:p>
        </p:txBody>
      </p:sp>
      <p:pic>
        <p:nvPicPr>
          <p:cNvPr id="8" name="Content Placeholder 7" descr="Table&#10;&#10;Description automatically generated">
            <a:extLst>
              <a:ext uri="{FF2B5EF4-FFF2-40B4-BE49-F238E27FC236}">
                <a16:creationId xmlns:a16="http://schemas.microsoft.com/office/drawing/2014/main" id="{6EF9A5D7-95DA-4DA7-82CC-57B7F4010A49}"/>
              </a:ext>
            </a:extLst>
          </p:cNvPr>
          <p:cNvPicPr>
            <a:picLocks noGrp="1" noChangeAspect="1"/>
          </p:cNvPicPr>
          <p:nvPr>
            <p:ph idx="1"/>
          </p:nvPr>
        </p:nvPicPr>
        <p:blipFill>
          <a:blip r:embed="rId3"/>
          <a:stretch>
            <a:fillRect/>
          </a:stretch>
        </p:blipFill>
        <p:spPr>
          <a:xfrm>
            <a:off x="1000021" y="1838103"/>
            <a:ext cx="4782217" cy="3210373"/>
          </a:xfrm>
        </p:spPr>
      </p:pic>
      <p:pic>
        <p:nvPicPr>
          <p:cNvPr id="7" name="Picture 6">
            <a:extLst>
              <a:ext uri="{FF2B5EF4-FFF2-40B4-BE49-F238E27FC236}">
                <a16:creationId xmlns:a16="http://schemas.microsoft.com/office/drawing/2014/main" id="{C145BB54-E38D-44F1-B3C4-2FBC9000FCE2}"/>
              </a:ext>
            </a:extLst>
          </p:cNvPr>
          <p:cNvPicPr>
            <a:picLocks noChangeAspect="1"/>
          </p:cNvPicPr>
          <p:nvPr/>
        </p:nvPicPr>
        <p:blipFill>
          <a:blip r:embed="rId4"/>
          <a:stretch>
            <a:fillRect/>
          </a:stretch>
        </p:blipFill>
        <p:spPr>
          <a:xfrm>
            <a:off x="6509879" y="1838103"/>
            <a:ext cx="4682100" cy="3210373"/>
          </a:xfrm>
          <a:prstGeom prst="rect">
            <a:avLst/>
          </a:prstGeom>
        </p:spPr>
      </p:pic>
    </p:spTree>
    <p:extLst>
      <p:ext uri="{BB962C8B-B14F-4D97-AF65-F5344CB8AC3E}">
        <p14:creationId xmlns:p14="http://schemas.microsoft.com/office/powerpoint/2010/main" val="24999276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1280ED-49A6-4FEF-95D1-66861E260B90}"/>
              </a:ext>
            </a:extLst>
          </p:cNvPr>
          <p:cNvSpPr>
            <a:spLocks noGrp="1"/>
          </p:cNvSpPr>
          <p:nvPr>
            <p:ph type="title"/>
          </p:nvPr>
        </p:nvSpPr>
        <p:spPr>
          <a:xfrm>
            <a:off x="576000" y="207036"/>
            <a:ext cx="11041200" cy="1152000"/>
          </a:xfrm>
        </p:spPr>
        <p:txBody>
          <a:bodyPr anchor="ctr">
            <a:normAutofit/>
          </a:bodyPr>
          <a:lstStyle/>
          <a:p>
            <a:r>
              <a:rPr lang="en-US" dirty="0"/>
              <a:t>Security Evaluation</a:t>
            </a:r>
            <a:endParaRPr lang="en-BE" dirty="0"/>
          </a:p>
        </p:txBody>
      </p:sp>
      <p:pic>
        <p:nvPicPr>
          <p:cNvPr id="14" name="Content Placeholder 13" descr="Table&#10;&#10;Description automatically generated">
            <a:extLst>
              <a:ext uri="{FF2B5EF4-FFF2-40B4-BE49-F238E27FC236}">
                <a16:creationId xmlns:a16="http://schemas.microsoft.com/office/drawing/2014/main" id="{D2A57424-4726-4007-9A10-372040D8E29E}"/>
              </a:ext>
            </a:extLst>
          </p:cNvPr>
          <p:cNvPicPr>
            <a:picLocks noGrp="1" noChangeAspect="1"/>
          </p:cNvPicPr>
          <p:nvPr>
            <p:ph idx="1"/>
          </p:nvPr>
        </p:nvPicPr>
        <p:blipFill>
          <a:blip r:embed="rId3"/>
          <a:stretch>
            <a:fillRect/>
          </a:stretch>
        </p:blipFill>
        <p:spPr>
          <a:xfrm>
            <a:off x="2512380" y="1656001"/>
            <a:ext cx="7066626" cy="4043464"/>
          </a:xfrm>
          <a:noFill/>
        </p:spPr>
      </p:pic>
      <p:sp>
        <p:nvSpPr>
          <p:cNvPr id="3" name="Slide Number Placeholder 2">
            <a:extLst>
              <a:ext uri="{FF2B5EF4-FFF2-40B4-BE49-F238E27FC236}">
                <a16:creationId xmlns:a16="http://schemas.microsoft.com/office/drawing/2014/main" id="{0226A4B6-235D-4E82-B977-5562F5496CD7}"/>
              </a:ext>
            </a:extLst>
          </p:cNvPr>
          <p:cNvSpPr>
            <a:spLocks noGrp="1"/>
          </p:cNvSpPr>
          <p:nvPr>
            <p:ph type="sldNum" sz="quarter" idx="12"/>
          </p:nvPr>
        </p:nvSpPr>
        <p:spPr>
          <a:xfrm>
            <a:off x="576000" y="6210000"/>
            <a:ext cx="648000" cy="648000"/>
          </a:xfrm>
        </p:spPr>
        <p:txBody>
          <a:bodyPr anchor="ctr">
            <a:normAutofit/>
          </a:bodyPr>
          <a:lstStyle/>
          <a:p>
            <a:pPr>
              <a:spcAft>
                <a:spcPts val="600"/>
              </a:spcAft>
            </a:pPr>
            <a:r>
              <a:rPr lang="de-DE" dirty="0"/>
              <a:t>34</a:t>
            </a:r>
          </a:p>
        </p:txBody>
      </p:sp>
      <p:sp>
        <p:nvSpPr>
          <p:cNvPr id="5" name="TextBox 4">
            <a:extLst>
              <a:ext uri="{FF2B5EF4-FFF2-40B4-BE49-F238E27FC236}">
                <a16:creationId xmlns:a16="http://schemas.microsoft.com/office/drawing/2014/main" id="{C74B6418-3B37-4FA7-9FBF-235933623FF1}"/>
              </a:ext>
            </a:extLst>
          </p:cNvPr>
          <p:cNvSpPr txBox="1"/>
          <p:nvPr/>
        </p:nvSpPr>
        <p:spPr>
          <a:xfrm>
            <a:off x="576000" y="5927474"/>
            <a:ext cx="6273788" cy="400110"/>
          </a:xfrm>
          <a:prstGeom prst="rect">
            <a:avLst/>
          </a:prstGeom>
          <a:noFill/>
        </p:spPr>
        <p:txBody>
          <a:bodyPr wrap="square">
            <a:spAutoFit/>
          </a:bodyPr>
          <a:lstStyle/>
          <a:p>
            <a:r>
              <a:rPr lang="en-US" sz="1000" dirty="0"/>
              <a:t>[21] </a:t>
            </a:r>
            <a:r>
              <a:rPr lang="fr-FR" sz="1000" dirty="0"/>
              <a:t>Connor et al.</a:t>
            </a:r>
            <a:r>
              <a:rPr lang="en-US" sz="1000" dirty="0"/>
              <a:t> PKU Pitfalls: Attacks on PKU-based Memory Isolation Systems, USENIX Security, 2020</a:t>
            </a:r>
            <a:endParaRPr lang="en-US" sz="1000" i="1" dirty="0"/>
          </a:p>
          <a:p>
            <a:endParaRPr lang="en-US" sz="1000" dirty="0"/>
          </a:p>
        </p:txBody>
      </p:sp>
    </p:spTree>
    <p:extLst>
      <p:ext uri="{BB962C8B-B14F-4D97-AF65-F5344CB8AC3E}">
        <p14:creationId xmlns:p14="http://schemas.microsoft.com/office/powerpoint/2010/main" val="242322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1280ED-49A6-4FEF-95D1-66861E260B90}"/>
              </a:ext>
            </a:extLst>
          </p:cNvPr>
          <p:cNvSpPr>
            <a:spLocks noGrp="1"/>
          </p:cNvSpPr>
          <p:nvPr>
            <p:ph type="title"/>
          </p:nvPr>
        </p:nvSpPr>
        <p:spPr>
          <a:xfrm>
            <a:off x="576000" y="207036"/>
            <a:ext cx="11041200" cy="1152000"/>
          </a:xfrm>
        </p:spPr>
        <p:txBody>
          <a:bodyPr anchor="ctr">
            <a:normAutofit/>
          </a:bodyPr>
          <a:lstStyle/>
          <a:p>
            <a:r>
              <a:rPr lang="en-US" dirty="0"/>
              <a:t>Comparison of PKU-based Sandboxes</a:t>
            </a:r>
            <a:endParaRPr lang="en-BE" dirty="0"/>
          </a:p>
        </p:txBody>
      </p:sp>
      <p:pic>
        <p:nvPicPr>
          <p:cNvPr id="14" name="Content Placeholder 13" descr="Table&#10;&#10;Description automatically generated">
            <a:extLst>
              <a:ext uri="{FF2B5EF4-FFF2-40B4-BE49-F238E27FC236}">
                <a16:creationId xmlns:a16="http://schemas.microsoft.com/office/drawing/2014/main" id="{B20A32C9-35FE-41E4-A3C5-72A84A9EE9BC}"/>
              </a:ext>
            </a:extLst>
          </p:cNvPr>
          <p:cNvPicPr>
            <a:picLocks noGrp="1" noChangeAspect="1"/>
          </p:cNvPicPr>
          <p:nvPr>
            <p:ph idx="1"/>
          </p:nvPr>
        </p:nvPicPr>
        <p:blipFill>
          <a:blip r:embed="rId3"/>
          <a:stretch>
            <a:fillRect/>
          </a:stretch>
        </p:blipFill>
        <p:spPr>
          <a:xfrm>
            <a:off x="2074415" y="2334827"/>
            <a:ext cx="8043169" cy="2645546"/>
          </a:xfrm>
          <a:noFill/>
        </p:spPr>
      </p:pic>
      <p:sp>
        <p:nvSpPr>
          <p:cNvPr id="3" name="Slide Number Placeholder 2">
            <a:extLst>
              <a:ext uri="{FF2B5EF4-FFF2-40B4-BE49-F238E27FC236}">
                <a16:creationId xmlns:a16="http://schemas.microsoft.com/office/drawing/2014/main" id="{0226A4B6-235D-4E82-B977-5562F5496CD7}"/>
              </a:ext>
            </a:extLst>
          </p:cNvPr>
          <p:cNvSpPr>
            <a:spLocks noGrp="1"/>
          </p:cNvSpPr>
          <p:nvPr>
            <p:ph type="sldNum" sz="quarter" idx="12"/>
          </p:nvPr>
        </p:nvSpPr>
        <p:spPr>
          <a:xfrm>
            <a:off x="576000" y="6210000"/>
            <a:ext cx="648000" cy="648000"/>
          </a:xfrm>
        </p:spPr>
        <p:txBody>
          <a:bodyPr anchor="ctr">
            <a:normAutofit/>
          </a:bodyPr>
          <a:lstStyle/>
          <a:p>
            <a:pPr>
              <a:spcAft>
                <a:spcPts val="600"/>
              </a:spcAft>
            </a:pPr>
            <a:r>
              <a:rPr lang="de-DE" dirty="0"/>
              <a:t>35</a:t>
            </a:r>
          </a:p>
        </p:txBody>
      </p:sp>
    </p:spTree>
    <p:extLst>
      <p:ext uri="{BB962C8B-B14F-4D97-AF65-F5344CB8AC3E}">
        <p14:creationId xmlns:p14="http://schemas.microsoft.com/office/powerpoint/2010/main" val="29127116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862E343-A157-428B-8482-FCC7E1539CD4}"/>
              </a:ext>
            </a:extLst>
          </p:cNvPr>
          <p:cNvSpPr>
            <a:spLocks noGrp="1"/>
          </p:cNvSpPr>
          <p:nvPr>
            <p:ph type="sldNum" sz="quarter" idx="12"/>
          </p:nvPr>
        </p:nvSpPr>
        <p:spPr>
          <a:xfrm>
            <a:off x="576000" y="6210000"/>
            <a:ext cx="648000" cy="648000"/>
          </a:xfrm>
        </p:spPr>
        <p:txBody>
          <a:bodyPr anchor="ctr">
            <a:normAutofit/>
          </a:bodyPr>
          <a:lstStyle/>
          <a:p>
            <a:pPr>
              <a:spcAft>
                <a:spcPts val="600"/>
              </a:spcAft>
            </a:pPr>
            <a:r>
              <a:rPr lang="en-US" dirty="0"/>
              <a:t>36</a:t>
            </a:r>
          </a:p>
        </p:txBody>
      </p:sp>
      <p:sp>
        <p:nvSpPr>
          <p:cNvPr id="3" name="Content Placeholder 2">
            <a:extLst>
              <a:ext uri="{FF2B5EF4-FFF2-40B4-BE49-F238E27FC236}">
                <a16:creationId xmlns:a16="http://schemas.microsoft.com/office/drawing/2014/main" id="{E62E2FCE-E3F2-4269-950D-499FD21B784B}"/>
              </a:ext>
            </a:extLst>
          </p:cNvPr>
          <p:cNvSpPr>
            <a:spLocks noGrp="1"/>
          </p:cNvSpPr>
          <p:nvPr>
            <p:ph idx="1"/>
          </p:nvPr>
        </p:nvSpPr>
        <p:spPr>
          <a:xfrm>
            <a:off x="575998" y="1656000"/>
            <a:ext cx="8647901" cy="4464000"/>
          </a:xfrm>
        </p:spPr>
        <p:txBody>
          <a:bodyPr>
            <a:normAutofit/>
          </a:bodyPr>
          <a:lstStyle/>
          <a:p>
            <a:r>
              <a:rPr lang="en-US" dirty="0"/>
              <a:t>Analysis of PKU-based sandboxing challenges</a:t>
            </a:r>
          </a:p>
          <a:p>
            <a:pPr lvl="1"/>
            <a:r>
              <a:rPr lang="en-US" dirty="0"/>
              <a:t>Known</a:t>
            </a:r>
            <a:r>
              <a:rPr lang="en-US" i="1" dirty="0"/>
              <a:t> </a:t>
            </a:r>
            <a:r>
              <a:rPr lang="en-US" dirty="0"/>
              <a:t>challenges</a:t>
            </a:r>
          </a:p>
          <a:p>
            <a:pPr lvl="1"/>
            <a:r>
              <a:rPr lang="en-US" dirty="0"/>
              <a:t>New challenges</a:t>
            </a:r>
          </a:p>
          <a:p>
            <a:r>
              <a:rPr lang="en-US" dirty="0"/>
              <a:t>Cerberus: A PKU-based sandboxing framework</a:t>
            </a:r>
          </a:p>
          <a:p>
            <a:r>
              <a:rPr lang="en-US" dirty="0"/>
              <a:t>Built sandboxes for ERIM and XOM-Switch</a:t>
            </a:r>
          </a:p>
          <a:p>
            <a:r>
              <a:rPr lang="en-US" dirty="0"/>
              <a:t>Evaluated the constructed sandboxes</a:t>
            </a:r>
          </a:p>
          <a:p>
            <a:pPr lvl="1"/>
            <a:endParaRPr lang="en-US" dirty="0"/>
          </a:p>
          <a:p>
            <a:endParaRPr lang="en-US" dirty="0"/>
          </a:p>
        </p:txBody>
      </p:sp>
      <p:pic>
        <p:nvPicPr>
          <p:cNvPr id="6" name="Picture 5" descr="A picture containing text, clipart&#10;&#10;Description automatically generated">
            <a:extLst>
              <a:ext uri="{FF2B5EF4-FFF2-40B4-BE49-F238E27FC236}">
                <a16:creationId xmlns:a16="http://schemas.microsoft.com/office/drawing/2014/main" id="{5E4ED4FE-93A0-4F0D-AFAA-7BCD076AA25E}"/>
              </a:ext>
            </a:extLst>
          </p:cNvPr>
          <p:cNvPicPr>
            <a:picLocks noChangeAspect="1"/>
          </p:cNvPicPr>
          <p:nvPr/>
        </p:nvPicPr>
        <p:blipFill>
          <a:blip r:embed="rId3"/>
          <a:stretch>
            <a:fillRect/>
          </a:stretch>
        </p:blipFill>
        <p:spPr>
          <a:xfrm>
            <a:off x="9395533" y="0"/>
            <a:ext cx="2796467" cy="2097350"/>
          </a:xfrm>
          <a:prstGeom prst="rect">
            <a:avLst/>
          </a:prstGeom>
          <a:noFill/>
        </p:spPr>
      </p:pic>
      <p:sp>
        <p:nvSpPr>
          <p:cNvPr id="2" name="Title 1">
            <a:extLst>
              <a:ext uri="{FF2B5EF4-FFF2-40B4-BE49-F238E27FC236}">
                <a16:creationId xmlns:a16="http://schemas.microsoft.com/office/drawing/2014/main" id="{D30E1208-46C1-4479-80CF-4FCDD2BC7652}"/>
              </a:ext>
            </a:extLst>
          </p:cNvPr>
          <p:cNvSpPr>
            <a:spLocks noGrp="1"/>
          </p:cNvSpPr>
          <p:nvPr>
            <p:ph type="title"/>
          </p:nvPr>
        </p:nvSpPr>
        <p:spPr>
          <a:xfrm>
            <a:off x="576000" y="207036"/>
            <a:ext cx="11041200" cy="1152000"/>
          </a:xfrm>
        </p:spPr>
        <p:txBody>
          <a:bodyPr anchor="ctr">
            <a:normAutofit/>
          </a:bodyPr>
          <a:lstStyle/>
          <a:p>
            <a:r>
              <a:rPr lang="en-US" dirty="0"/>
              <a:t>Conclusion</a:t>
            </a:r>
          </a:p>
        </p:txBody>
      </p:sp>
    </p:spTree>
    <p:extLst>
      <p:ext uri="{BB962C8B-B14F-4D97-AF65-F5344CB8AC3E}">
        <p14:creationId xmlns:p14="http://schemas.microsoft.com/office/powerpoint/2010/main" val="296356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a:xfrm>
            <a:off x="576000" y="6210000"/>
            <a:ext cx="648000" cy="648000"/>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r>
              <a:rPr kumimoji="0" lang="de-DE" b="0" i="0" u="none" strike="noStrike" kern="1200" cap="none" spc="0" normalizeH="0" baseline="0" noProof="0" dirty="0">
                <a:ln>
                  <a:noFill/>
                </a:ln>
                <a:effectLst/>
                <a:uLnTx/>
                <a:uFillTx/>
              </a:rPr>
              <a:t>4</a:t>
            </a:r>
          </a:p>
        </p:txBody>
      </p:sp>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207036"/>
            <a:ext cx="11041200" cy="1152000"/>
          </a:xfrm>
        </p:spPr>
        <p:txBody>
          <a:bodyPr anchor="ctr">
            <a:normAutofit/>
          </a:bodyPr>
          <a:lstStyle/>
          <a:p>
            <a:r>
              <a:rPr lang="en-US" dirty="0">
                <a:latin typeface="Arial"/>
                <a:cs typeface="Calibri Light"/>
              </a:rPr>
              <a:t>Process-Level Isolation</a:t>
            </a:r>
            <a:endParaRPr lang="en-US" dirty="0"/>
          </a:p>
        </p:txBody>
      </p:sp>
      <p:sp>
        <p:nvSpPr>
          <p:cNvPr id="12" name="Content Placeholder 2">
            <a:extLst>
              <a:ext uri="{FF2B5EF4-FFF2-40B4-BE49-F238E27FC236}">
                <a16:creationId xmlns:a16="http://schemas.microsoft.com/office/drawing/2014/main" id="{B2E6FAD2-0518-4892-96A9-DBBBC426D7C6}"/>
              </a:ext>
            </a:extLst>
          </p:cNvPr>
          <p:cNvSpPr>
            <a:spLocks noGrp="1"/>
          </p:cNvSpPr>
          <p:nvPr>
            <p:ph idx="1"/>
          </p:nvPr>
        </p:nvSpPr>
        <p:spPr>
          <a:xfrm>
            <a:off x="6652490" y="3179308"/>
            <a:ext cx="3996000" cy="4464000"/>
          </a:xfrm>
        </p:spPr>
        <p:txBody>
          <a:bodyPr vert="horz" lIns="91440" tIns="45720" rIns="91440" bIns="45720" rtlCol="0" anchor="t">
            <a:normAutofit/>
          </a:bodyPr>
          <a:lstStyle/>
          <a:p>
            <a:r>
              <a:rPr lang="en-US" dirty="0">
                <a:latin typeface="Arial"/>
                <a:cs typeface="Calibri"/>
              </a:rPr>
              <a:t>Enforced by the OS</a:t>
            </a:r>
          </a:p>
          <a:p>
            <a:r>
              <a:rPr lang="en-US" dirty="0">
                <a:latin typeface="Arial"/>
                <a:cs typeface="Calibri"/>
              </a:rPr>
              <a:t>Performance issues</a:t>
            </a:r>
          </a:p>
          <a:p>
            <a:r>
              <a:rPr lang="en-US" dirty="0">
                <a:latin typeface="Arial"/>
                <a:cs typeface="Calibri"/>
              </a:rPr>
              <a:t>Limited granularity</a:t>
            </a:r>
          </a:p>
        </p:txBody>
      </p:sp>
      <p:sp>
        <p:nvSpPr>
          <p:cNvPr id="13" name="Tijdelijke aanduiding voor dianummer 16">
            <a:extLst>
              <a:ext uri="{FF2B5EF4-FFF2-40B4-BE49-F238E27FC236}">
                <a16:creationId xmlns:a16="http://schemas.microsoft.com/office/drawing/2014/main" id="{E2DF673A-2D99-4B4F-A7AA-EACC89259844}"/>
              </a:ext>
            </a:extLst>
          </p:cNvPr>
          <p:cNvSpPr txBox="1">
            <a:spLocks/>
          </p:cNvSpPr>
          <p:nvPr/>
        </p:nvSpPr>
        <p:spPr>
          <a:xfrm>
            <a:off x="8195999" y="7820975"/>
            <a:ext cx="648000" cy="648000"/>
          </a:xfrm>
          <a:prstGeom prst="rect">
            <a:avLst/>
          </a:prstGeom>
        </p:spPr>
        <p:txBody>
          <a:bodyPr vert="horz" lIns="0" tIns="0" rIns="0" bIns="0" rtlCol="0" anchor="ctr"/>
          <a:lstStyle>
            <a:defPPr>
              <a:defRPr lang="en-US"/>
            </a:defPPr>
            <a:lvl1pPr marL="0" algn="l"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e-DE">
                <a:solidFill>
                  <a:srgbClr val="FFFFFF"/>
                </a:solidFill>
              </a:rPr>
              <a:t>4</a:t>
            </a:r>
            <a:endParaRPr lang="de-DE" dirty="0">
              <a:solidFill>
                <a:srgbClr val="FFFFFF"/>
              </a:solidFill>
            </a:endParaRPr>
          </a:p>
        </p:txBody>
      </p:sp>
      <p:pic>
        <p:nvPicPr>
          <p:cNvPr id="14" name="Picture 13" descr="Icon&#10;&#10;Description automatically generated">
            <a:extLst>
              <a:ext uri="{FF2B5EF4-FFF2-40B4-BE49-F238E27FC236}">
                <a16:creationId xmlns:a16="http://schemas.microsoft.com/office/drawing/2014/main" id="{D9451616-A5B4-46D3-834D-546C4DF01961}"/>
              </a:ext>
            </a:extLst>
          </p:cNvPr>
          <p:cNvPicPr>
            <a:picLocks noChangeAspect="1"/>
          </p:cNvPicPr>
          <p:nvPr/>
        </p:nvPicPr>
        <p:blipFill>
          <a:blip r:embed="rId3"/>
          <a:stretch>
            <a:fillRect/>
          </a:stretch>
        </p:blipFill>
        <p:spPr>
          <a:xfrm>
            <a:off x="9769715" y="3172914"/>
            <a:ext cx="476317" cy="447738"/>
          </a:xfrm>
          <a:prstGeom prst="rect">
            <a:avLst/>
          </a:prstGeom>
        </p:spPr>
      </p:pic>
      <p:pic>
        <p:nvPicPr>
          <p:cNvPr id="15" name="Picture 14" descr="Icon&#10;&#10;Description automatically generated">
            <a:extLst>
              <a:ext uri="{FF2B5EF4-FFF2-40B4-BE49-F238E27FC236}">
                <a16:creationId xmlns:a16="http://schemas.microsoft.com/office/drawing/2014/main" id="{7E1180C3-DC4F-431A-9BFD-D89289D11EF1}"/>
              </a:ext>
            </a:extLst>
          </p:cNvPr>
          <p:cNvPicPr>
            <a:picLocks noChangeAspect="1"/>
          </p:cNvPicPr>
          <p:nvPr/>
        </p:nvPicPr>
        <p:blipFill>
          <a:blip r:embed="rId4"/>
          <a:stretch>
            <a:fillRect/>
          </a:stretch>
        </p:blipFill>
        <p:spPr>
          <a:xfrm>
            <a:off x="9548288" y="4192640"/>
            <a:ext cx="542598" cy="491410"/>
          </a:xfrm>
          <a:prstGeom prst="rect">
            <a:avLst/>
          </a:prstGeom>
        </p:spPr>
      </p:pic>
      <p:pic>
        <p:nvPicPr>
          <p:cNvPr id="16" name="Picture 15" descr="Icon&#10;&#10;Description automatically generated">
            <a:extLst>
              <a:ext uri="{FF2B5EF4-FFF2-40B4-BE49-F238E27FC236}">
                <a16:creationId xmlns:a16="http://schemas.microsoft.com/office/drawing/2014/main" id="{06A67F0C-3A1F-47AE-9790-817F99A278BE}"/>
              </a:ext>
            </a:extLst>
          </p:cNvPr>
          <p:cNvPicPr>
            <a:picLocks noChangeAspect="1"/>
          </p:cNvPicPr>
          <p:nvPr/>
        </p:nvPicPr>
        <p:blipFill>
          <a:blip r:embed="rId4"/>
          <a:stretch>
            <a:fillRect/>
          </a:stretch>
        </p:blipFill>
        <p:spPr>
          <a:xfrm>
            <a:off x="9785766" y="3699128"/>
            <a:ext cx="542598" cy="491410"/>
          </a:xfrm>
          <a:prstGeom prst="rect">
            <a:avLst/>
          </a:prstGeom>
        </p:spPr>
      </p:pic>
      <p:pic>
        <p:nvPicPr>
          <p:cNvPr id="5" name="Picture 4" descr="Diagram&#10;&#10;Description automatically generated">
            <a:extLst>
              <a:ext uri="{FF2B5EF4-FFF2-40B4-BE49-F238E27FC236}">
                <a16:creationId xmlns:a16="http://schemas.microsoft.com/office/drawing/2014/main" id="{30F3BE97-3839-453B-B255-0B53C4E38680}"/>
              </a:ext>
            </a:extLst>
          </p:cNvPr>
          <p:cNvPicPr>
            <a:picLocks noChangeAspect="1"/>
          </p:cNvPicPr>
          <p:nvPr/>
        </p:nvPicPr>
        <p:blipFill>
          <a:blip r:embed="rId5"/>
          <a:stretch>
            <a:fillRect/>
          </a:stretch>
        </p:blipFill>
        <p:spPr>
          <a:xfrm>
            <a:off x="452362" y="1979937"/>
            <a:ext cx="5962650" cy="3952875"/>
          </a:xfrm>
          <a:prstGeom prst="rect">
            <a:avLst/>
          </a:prstGeom>
        </p:spPr>
      </p:pic>
      <p:pic>
        <p:nvPicPr>
          <p:cNvPr id="20" name="Picture 19" descr="Icon&#10;&#10;Description automatically generated">
            <a:extLst>
              <a:ext uri="{FF2B5EF4-FFF2-40B4-BE49-F238E27FC236}">
                <a16:creationId xmlns:a16="http://schemas.microsoft.com/office/drawing/2014/main" id="{95CCBA79-6B6F-4E4B-8FA2-58FDC161D868}"/>
              </a:ext>
            </a:extLst>
          </p:cNvPr>
          <p:cNvPicPr>
            <a:picLocks noChangeAspect="1"/>
          </p:cNvPicPr>
          <p:nvPr/>
        </p:nvPicPr>
        <p:blipFill>
          <a:blip r:embed="rId6"/>
          <a:stretch>
            <a:fillRect/>
          </a:stretch>
        </p:blipFill>
        <p:spPr>
          <a:xfrm>
            <a:off x="2352438" y="4825012"/>
            <a:ext cx="648000" cy="483831"/>
          </a:xfrm>
          <a:prstGeom prst="rect">
            <a:avLst/>
          </a:prstGeom>
        </p:spPr>
      </p:pic>
      <p:pic>
        <p:nvPicPr>
          <p:cNvPr id="19" name="Picture 18" descr="A person with a mustache&#10;&#10;Description automatically generated with medium confidence">
            <a:extLst>
              <a:ext uri="{FF2B5EF4-FFF2-40B4-BE49-F238E27FC236}">
                <a16:creationId xmlns:a16="http://schemas.microsoft.com/office/drawing/2014/main" id="{74B18565-0D04-33F8-6C80-D14BB01206E2}"/>
              </a:ext>
            </a:extLst>
          </p:cNvPr>
          <p:cNvPicPr>
            <a:picLocks noChangeAspect="1"/>
          </p:cNvPicPr>
          <p:nvPr/>
        </p:nvPicPr>
        <p:blipFill>
          <a:blip r:embed="rId7"/>
          <a:stretch>
            <a:fillRect/>
          </a:stretch>
        </p:blipFill>
        <p:spPr>
          <a:xfrm>
            <a:off x="9395532" y="-58384"/>
            <a:ext cx="2796468" cy="2116563"/>
          </a:xfrm>
          <a:prstGeom prst="rect">
            <a:avLst/>
          </a:prstGeom>
        </p:spPr>
      </p:pic>
    </p:spTree>
    <p:extLst>
      <p:ext uri="{BB962C8B-B14F-4D97-AF65-F5344CB8AC3E}">
        <p14:creationId xmlns:p14="http://schemas.microsoft.com/office/powerpoint/2010/main" val="35869070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311E72D9-937B-409A-9B02-AE2C37066069}"/>
              </a:ext>
            </a:extLst>
          </p:cNvPr>
          <p:cNvPicPr>
            <a:picLocks noChangeAspect="1"/>
          </p:cNvPicPr>
          <p:nvPr/>
        </p:nvPicPr>
        <p:blipFill>
          <a:blip r:embed="rId3"/>
          <a:stretch>
            <a:fillRect/>
          </a:stretch>
        </p:blipFill>
        <p:spPr>
          <a:xfrm>
            <a:off x="14288" y="-2"/>
            <a:ext cx="12192001" cy="6858001"/>
          </a:xfrm>
          <a:prstGeom prst="rect">
            <a:avLst/>
          </a:prstGeom>
        </p:spPr>
      </p:pic>
      <p:sp>
        <p:nvSpPr>
          <p:cNvPr id="5" name="Ondertitel 8">
            <a:extLst>
              <a:ext uri="{FF2B5EF4-FFF2-40B4-BE49-F238E27FC236}">
                <a16:creationId xmlns:a16="http://schemas.microsoft.com/office/drawing/2014/main" id="{DEE47219-0FE7-4FA1-BD49-9EC3CB5B0CD2}"/>
              </a:ext>
            </a:extLst>
          </p:cNvPr>
          <p:cNvSpPr txBox="1">
            <a:spLocks/>
          </p:cNvSpPr>
          <p:nvPr/>
        </p:nvSpPr>
        <p:spPr>
          <a:xfrm>
            <a:off x="171455" y="5632485"/>
            <a:ext cx="7756303" cy="2651062"/>
          </a:xfrm>
          <a:prstGeom prst="rect">
            <a:avLst/>
          </a:prstGeom>
        </p:spPr>
        <p:txBody>
          <a:bodyPr>
            <a:noAutofit/>
          </a:bodyPr>
          <a:lstStyle>
            <a:lvl1pPr marL="411470" indent="-411470" algn="l" defTabSz="548626" rtl="0" eaLnBrk="1" latinLnBrk="0" hangingPunct="1">
              <a:lnSpc>
                <a:spcPct val="140000"/>
              </a:lnSpc>
              <a:spcBef>
                <a:spcPct val="20000"/>
              </a:spcBef>
              <a:buClr>
                <a:schemeClr val="tx2"/>
              </a:buClr>
              <a:buSzPct val="100000"/>
              <a:buFont typeface="Arial" panose="020B0604020202020204" pitchFamily="34" charset="0"/>
              <a:buChar char="›"/>
              <a:defRPr sz="2400" b="0" i="0" kern="1200">
                <a:solidFill>
                  <a:srgbClr val="000000"/>
                </a:solidFill>
                <a:latin typeface="Arial"/>
                <a:ea typeface="+mn-ea"/>
                <a:cs typeface="Arial"/>
              </a:defRPr>
            </a:lvl1pPr>
            <a:lvl2pPr marL="891518" indent="-342891" algn="l" defTabSz="548626" rtl="0" eaLnBrk="1" latinLnBrk="0" hangingPunct="1">
              <a:lnSpc>
                <a:spcPct val="140000"/>
              </a:lnSpc>
              <a:spcBef>
                <a:spcPct val="20000"/>
              </a:spcBef>
              <a:buClr>
                <a:schemeClr val="tx1"/>
              </a:buClr>
              <a:buSzPct val="100000"/>
              <a:buFontTx/>
              <a:buBlip>
                <a:blip r:embed="rId4"/>
              </a:buBlip>
              <a:defRPr sz="2160" b="0" i="0" kern="1200">
                <a:solidFill>
                  <a:srgbClr val="000000"/>
                </a:solidFill>
                <a:latin typeface="Arial"/>
                <a:ea typeface="+mn-ea"/>
                <a:cs typeface="Arial"/>
              </a:defRPr>
            </a:lvl2pPr>
            <a:lvl3pPr marL="1371566" indent="-274313" algn="l" defTabSz="548626" rtl="0" eaLnBrk="1" latinLnBrk="0" hangingPunct="1">
              <a:lnSpc>
                <a:spcPct val="140000"/>
              </a:lnSpc>
              <a:spcBef>
                <a:spcPct val="20000"/>
              </a:spcBef>
              <a:buClr>
                <a:schemeClr val="tx2"/>
              </a:buClr>
              <a:buSzPct val="100000"/>
              <a:buFontTx/>
              <a:buBlip>
                <a:blip r:embed="rId5"/>
              </a:buBlip>
              <a:defRPr sz="1920" b="0" i="0" kern="1200">
                <a:solidFill>
                  <a:srgbClr val="000000"/>
                </a:solidFill>
                <a:latin typeface="Arial"/>
                <a:ea typeface="+mn-ea"/>
                <a:cs typeface="Arial"/>
              </a:defRPr>
            </a:lvl3pPr>
            <a:lvl4pPr marL="1920192" indent="-274313" algn="l" defTabSz="548626" rtl="0" eaLnBrk="1" latinLnBrk="0" hangingPunct="1">
              <a:lnSpc>
                <a:spcPct val="140000"/>
              </a:lnSpc>
              <a:spcBef>
                <a:spcPct val="20000"/>
              </a:spcBef>
              <a:buClr>
                <a:schemeClr val="tx1"/>
              </a:buClr>
              <a:buSzPct val="100000"/>
              <a:buFontTx/>
              <a:buBlip>
                <a:blip r:embed="rId6"/>
              </a:buBlip>
              <a:defRPr sz="1920" b="0" i="0" kern="1200">
                <a:solidFill>
                  <a:srgbClr val="000000"/>
                </a:solidFill>
                <a:latin typeface="Arial"/>
                <a:ea typeface="+mn-ea"/>
                <a:cs typeface="Arial"/>
              </a:defRPr>
            </a:lvl4pPr>
            <a:lvl5pPr marL="2575496" indent="-380990" algn="l" defTabSz="548626" rtl="0" eaLnBrk="1" latinLnBrk="0" hangingPunct="1">
              <a:lnSpc>
                <a:spcPct val="140000"/>
              </a:lnSpc>
              <a:spcBef>
                <a:spcPct val="20000"/>
              </a:spcBef>
              <a:buClr>
                <a:schemeClr val="tx2"/>
              </a:buClr>
              <a:buSzPct val="100000"/>
              <a:buFontTx/>
              <a:buBlip>
                <a:blip r:embed="rId7"/>
              </a:buBlip>
              <a:defRPr sz="1920" b="0" i="0" kern="1200">
                <a:solidFill>
                  <a:srgbClr val="000000"/>
                </a:solidFill>
                <a:latin typeface="Arial"/>
                <a:ea typeface="+mn-ea"/>
                <a:cs typeface="Arial"/>
              </a:defRPr>
            </a:lvl5pPr>
            <a:lvl6pPr marL="3017445" indent="-274313" algn="l" defTabSz="548626" rtl="0" eaLnBrk="1" latinLnBrk="0" hangingPunct="1">
              <a:spcBef>
                <a:spcPct val="20000"/>
              </a:spcBef>
              <a:buFont typeface="Arial"/>
              <a:buChar char="•"/>
              <a:defRPr sz="2400" kern="1200">
                <a:solidFill>
                  <a:schemeClr val="tx1"/>
                </a:solidFill>
                <a:latin typeface="+mn-lt"/>
                <a:ea typeface="+mn-ea"/>
                <a:cs typeface="+mn-cs"/>
              </a:defRPr>
            </a:lvl6pPr>
            <a:lvl7pPr marL="3566071" indent="-274313" algn="l" defTabSz="548626" rtl="0" eaLnBrk="1" latinLnBrk="0" hangingPunct="1">
              <a:spcBef>
                <a:spcPct val="20000"/>
              </a:spcBef>
              <a:buFont typeface="Arial"/>
              <a:buChar char="•"/>
              <a:defRPr sz="2400" kern="1200">
                <a:solidFill>
                  <a:schemeClr val="tx1"/>
                </a:solidFill>
                <a:latin typeface="+mn-lt"/>
                <a:ea typeface="+mn-ea"/>
                <a:cs typeface="+mn-cs"/>
              </a:defRPr>
            </a:lvl7pPr>
            <a:lvl8pPr marL="4114697" indent="-274313" algn="l" defTabSz="548626" rtl="0" eaLnBrk="1" latinLnBrk="0" hangingPunct="1">
              <a:spcBef>
                <a:spcPct val="20000"/>
              </a:spcBef>
              <a:buFont typeface="Arial"/>
              <a:buChar char="•"/>
              <a:defRPr sz="2400" kern="1200">
                <a:solidFill>
                  <a:schemeClr val="tx1"/>
                </a:solidFill>
                <a:latin typeface="+mn-lt"/>
                <a:ea typeface="+mn-ea"/>
                <a:cs typeface="+mn-cs"/>
              </a:defRPr>
            </a:lvl8pPr>
            <a:lvl9pPr marL="4663323" indent="-274313" algn="l" defTabSz="548626" rtl="0" eaLnBrk="1" latinLnBrk="0" hangingPunct="1">
              <a:spcBef>
                <a:spcPct val="20000"/>
              </a:spcBef>
              <a:buFont typeface="Arial"/>
              <a:buChar char="•"/>
              <a:defRPr sz="2400" kern="1200">
                <a:solidFill>
                  <a:schemeClr val="tx1"/>
                </a:solidFill>
                <a:latin typeface="+mn-lt"/>
                <a:ea typeface="+mn-ea"/>
                <a:cs typeface="+mn-cs"/>
              </a:defRPr>
            </a:lvl9pPr>
          </a:lstStyle>
          <a:p>
            <a:pPr marL="0" indent="0">
              <a:buNone/>
            </a:pPr>
            <a:r>
              <a:rPr lang="nl-NL" sz="1800" b="1" dirty="0">
                <a:solidFill>
                  <a:schemeClr val="bg1"/>
                </a:solidFill>
              </a:rPr>
              <a:t>Alexios Voulimeneas</a:t>
            </a:r>
            <a:br>
              <a:rPr lang="nl-NL" sz="1800" b="1" dirty="0">
                <a:solidFill>
                  <a:schemeClr val="bg1"/>
                </a:solidFill>
              </a:rPr>
            </a:br>
            <a:r>
              <a:rPr lang="nl-NL" sz="1800" b="1" dirty="0">
                <a:solidFill>
                  <a:schemeClr val="bg1"/>
                </a:solidFill>
              </a:rPr>
              <a:t>alex.voulimeneas@kuleuven.be</a:t>
            </a:r>
            <a:br>
              <a:rPr lang="nl-NL" sz="1800" b="1" dirty="0">
                <a:solidFill>
                  <a:schemeClr val="bg1"/>
                </a:solidFill>
              </a:rPr>
            </a:br>
            <a:r>
              <a:rPr lang="nl-NL" sz="1800" b="1" dirty="0">
                <a:solidFill>
                  <a:schemeClr val="bg1"/>
                </a:solidFill>
              </a:rPr>
              <a:t>twitter: @systemsgreek</a:t>
            </a:r>
          </a:p>
        </p:txBody>
      </p:sp>
      <p:sp>
        <p:nvSpPr>
          <p:cNvPr id="6" name="Ondertitel 8">
            <a:extLst>
              <a:ext uri="{FF2B5EF4-FFF2-40B4-BE49-F238E27FC236}">
                <a16:creationId xmlns:a16="http://schemas.microsoft.com/office/drawing/2014/main" id="{E607871D-8CEE-4800-A70E-D1C171F2BBFD}"/>
              </a:ext>
            </a:extLst>
          </p:cNvPr>
          <p:cNvSpPr txBox="1">
            <a:spLocks/>
          </p:cNvSpPr>
          <p:nvPr/>
        </p:nvSpPr>
        <p:spPr>
          <a:xfrm>
            <a:off x="714383" y="-14448"/>
            <a:ext cx="10729930" cy="1328738"/>
          </a:xfrm>
          <a:prstGeom prst="rect">
            <a:avLst/>
          </a:prstGeom>
        </p:spPr>
        <p:txBody>
          <a:bodyPr>
            <a:noAutofit/>
          </a:bodyPr>
          <a:lstStyle>
            <a:lvl1pPr marL="411470" indent="-411470" algn="l" defTabSz="548626" rtl="0" eaLnBrk="1" latinLnBrk="0" hangingPunct="1">
              <a:lnSpc>
                <a:spcPct val="140000"/>
              </a:lnSpc>
              <a:spcBef>
                <a:spcPct val="20000"/>
              </a:spcBef>
              <a:buClr>
                <a:schemeClr val="tx2"/>
              </a:buClr>
              <a:buSzPct val="100000"/>
              <a:buFont typeface="Arial" panose="020B0604020202020204" pitchFamily="34" charset="0"/>
              <a:buChar char="›"/>
              <a:defRPr sz="2400" b="0" i="0" kern="1200">
                <a:solidFill>
                  <a:srgbClr val="000000"/>
                </a:solidFill>
                <a:latin typeface="Arial"/>
                <a:ea typeface="+mn-ea"/>
                <a:cs typeface="Arial"/>
              </a:defRPr>
            </a:lvl1pPr>
            <a:lvl2pPr marL="891518" indent="-342891" algn="l" defTabSz="548626" rtl="0" eaLnBrk="1" latinLnBrk="0" hangingPunct="1">
              <a:lnSpc>
                <a:spcPct val="140000"/>
              </a:lnSpc>
              <a:spcBef>
                <a:spcPct val="20000"/>
              </a:spcBef>
              <a:buClr>
                <a:schemeClr val="tx1"/>
              </a:buClr>
              <a:buSzPct val="100000"/>
              <a:buFontTx/>
              <a:buBlip>
                <a:blip r:embed="rId4"/>
              </a:buBlip>
              <a:defRPr sz="2160" b="0" i="0" kern="1200">
                <a:solidFill>
                  <a:srgbClr val="000000"/>
                </a:solidFill>
                <a:latin typeface="Arial"/>
                <a:ea typeface="+mn-ea"/>
                <a:cs typeface="Arial"/>
              </a:defRPr>
            </a:lvl2pPr>
            <a:lvl3pPr marL="1371566" indent="-274313" algn="l" defTabSz="548626" rtl="0" eaLnBrk="1" latinLnBrk="0" hangingPunct="1">
              <a:lnSpc>
                <a:spcPct val="140000"/>
              </a:lnSpc>
              <a:spcBef>
                <a:spcPct val="20000"/>
              </a:spcBef>
              <a:buClr>
                <a:schemeClr val="tx2"/>
              </a:buClr>
              <a:buSzPct val="100000"/>
              <a:buFontTx/>
              <a:buBlip>
                <a:blip r:embed="rId5"/>
              </a:buBlip>
              <a:defRPr sz="1920" b="0" i="0" kern="1200">
                <a:solidFill>
                  <a:srgbClr val="000000"/>
                </a:solidFill>
                <a:latin typeface="Arial"/>
                <a:ea typeface="+mn-ea"/>
                <a:cs typeface="Arial"/>
              </a:defRPr>
            </a:lvl3pPr>
            <a:lvl4pPr marL="1920192" indent="-274313" algn="l" defTabSz="548626" rtl="0" eaLnBrk="1" latinLnBrk="0" hangingPunct="1">
              <a:lnSpc>
                <a:spcPct val="140000"/>
              </a:lnSpc>
              <a:spcBef>
                <a:spcPct val="20000"/>
              </a:spcBef>
              <a:buClr>
                <a:schemeClr val="tx1"/>
              </a:buClr>
              <a:buSzPct val="100000"/>
              <a:buFontTx/>
              <a:buBlip>
                <a:blip r:embed="rId6"/>
              </a:buBlip>
              <a:defRPr sz="1920" b="0" i="0" kern="1200">
                <a:solidFill>
                  <a:srgbClr val="000000"/>
                </a:solidFill>
                <a:latin typeface="Arial"/>
                <a:ea typeface="+mn-ea"/>
                <a:cs typeface="Arial"/>
              </a:defRPr>
            </a:lvl4pPr>
            <a:lvl5pPr marL="2575496" indent="-380990" algn="l" defTabSz="548626" rtl="0" eaLnBrk="1" latinLnBrk="0" hangingPunct="1">
              <a:lnSpc>
                <a:spcPct val="140000"/>
              </a:lnSpc>
              <a:spcBef>
                <a:spcPct val="20000"/>
              </a:spcBef>
              <a:buClr>
                <a:schemeClr val="tx2"/>
              </a:buClr>
              <a:buSzPct val="100000"/>
              <a:buFontTx/>
              <a:buBlip>
                <a:blip r:embed="rId7"/>
              </a:buBlip>
              <a:defRPr sz="1920" b="0" i="0" kern="1200">
                <a:solidFill>
                  <a:srgbClr val="000000"/>
                </a:solidFill>
                <a:latin typeface="Arial"/>
                <a:ea typeface="+mn-ea"/>
                <a:cs typeface="Arial"/>
              </a:defRPr>
            </a:lvl5pPr>
            <a:lvl6pPr marL="3017445" indent="-274313" algn="l" defTabSz="548626" rtl="0" eaLnBrk="1" latinLnBrk="0" hangingPunct="1">
              <a:spcBef>
                <a:spcPct val="20000"/>
              </a:spcBef>
              <a:buFont typeface="Arial"/>
              <a:buChar char="•"/>
              <a:defRPr sz="2400" kern="1200">
                <a:solidFill>
                  <a:schemeClr val="tx1"/>
                </a:solidFill>
                <a:latin typeface="+mn-lt"/>
                <a:ea typeface="+mn-ea"/>
                <a:cs typeface="+mn-cs"/>
              </a:defRPr>
            </a:lvl6pPr>
            <a:lvl7pPr marL="3566071" indent="-274313" algn="l" defTabSz="548626" rtl="0" eaLnBrk="1" latinLnBrk="0" hangingPunct="1">
              <a:spcBef>
                <a:spcPct val="20000"/>
              </a:spcBef>
              <a:buFont typeface="Arial"/>
              <a:buChar char="•"/>
              <a:defRPr sz="2400" kern="1200">
                <a:solidFill>
                  <a:schemeClr val="tx1"/>
                </a:solidFill>
                <a:latin typeface="+mn-lt"/>
                <a:ea typeface="+mn-ea"/>
                <a:cs typeface="+mn-cs"/>
              </a:defRPr>
            </a:lvl7pPr>
            <a:lvl8pPr marL="4114697" indent="-274313" algn="l" defTabSz="548626" rtl="0" eaLnBrk="1" latinLnBrk="0" hangingPunct="1">
              <a:spcBef>
                <a:spcPct val="20000"/>
              </a:spcBef>
              <a:buFont typeface="Arial"/>
              <a:buChar char="•"/>
              <a:defRPr sz="2400" kern="1200">
                <a:solidFill>
                  <a:schemeClr val="tx1"/>
                </a:solidFill>
                <a:latin typeface="+mn-lt"/>
                <a:ea typeface="+mn-ea"/>
                <a:cs typeface="+mn-cs"/>
              </a:defRPr>
            </a:lvl8pPr>
            <a:lvl9pPr marL="4663323" indent="-274313" algn="l" defTabSz="548626" rtl="0" eaLnBrk="1" latinLnBrk="0" hangingPunct="1">
              <a:spcBef>
                <a:spcPct val="20000"/>
              </a:spcBef>
              <a:buFont typeface="Arial"/>
              <a:buChar char="•"/>
              <a:defRPr sz="2400" kern="1200">
                <a:solidFill>
                  <a:schemeClr val="tx1"/>
                </a:solidFill>
                <a:latin typeface="+mn-lt"/>
                <a:ea typeface="+mn-ea"/>
                <a:cs typeface="+mn-cs"/>
              </a:defRPr>
            </a:lvl9pPr>
          </a:lstStyle>
          <a:p>
            <a:pPr marL="0" indent="0" algn="ctr">
              <a:buNone/>
            </a:pPr>
            <a:r>
              <a:rPr lang="nl-NL">
                <a:solidFill>
                  <a:schemeClr val="bg1"/>
                </a:solidFill>
              </a:rPr>
              <a:t>Cerberus is available!!!</a:t>
            </a:r>
            <a:br>
              <a:rPr lang="nl-NL" dirty="0">
                <a:solidFill>
                  <a:schemeClr val="bg1"/>
                </a:solidFill>
              </a:rPr>
            </a:br>
            <a:r>
              <a:rPr lang="nl-NL" sz="2800" b="1" dirty="0">
                <a:solidFill>
                  <a:schemeClr val="bg1"/>
                </a:solidFill>
              </a:rPr>
              <a:t>https://github.com/ku-leuven-msec/The-Cerberus-Project</a:t>
            </a:r>
          </a:p>
        </p:txBody>
      </p:sp>
      <p:sp>
        <p:nvSpPr>
          <p:cNvPr id="9" name="Ondertitel 8">
            <a:extLst>
              <a:ext uri="{FF2B5EF4-FFF2-40B4-BE49-F238E27FC236}">
                <a16:creationId xmlns:a16="http://schemas.microsoft.com/office/drawing/2014/main" id="{842A609E-BACE-4279-AFCD-45AE43EE5783}"/>
              </a:ext>
            </a:extLst>
          </p:cNvPr>
          <p:cNvSpPr txBox="1">
            <a:spLocks/>
          </p:cNvSpPr>
          <p:nvPr/>
        </p:nvSpPr>
        <p:spPr>
          <a:xfrm>
            <a:off x="10187015" y="6311976"/>
            <a:ext cx="2205018" cy="303140"/>
          </a:xfrm>
          <a:prstGeom prst="rect">
            <a:avLst/>
          </a:prstGeom>
        </p:spPr>
        <p:txBody>
          <a:bodyPr>
            <a:noAutofit/>
          </a:bodyPr>
          <a:lstStyle>
            <a:lvl1pPr marL="411470" indent="-411470" algn="l" defTabSz="548626" rtl="0" eaLnBrk="1" latinLnBrk="0" hangingPunct="1">
              <a:lnSpc>
                <a:spcPct val="140000"/>
              </a:lnSpc>
              <a:spcBef>
                <a:spcPct val="20000"/>
              </a:spcBef>
              <a:buClr>
                <a:schemeClr val="tx2"/>
              </a:buClr>
              <a:buSzPct val="100000"/>
              <a:buFont typeface="Arial" panose="020B0604020202020204" pitchFamily="34" charset="0"/>
              <a:buChar char="›"/>
              <a:defRPr sz="2400" b="0" i="0" kern="1200">
                <a:solidFill>
                  <a:srgbClr val="000000"/>
                </a:solidFill>
                <a:latin typeface="Arial"/>
                <a:ea typeface="+mn-ea"/>
                <a:cs typeface="Arial"/>
              </a:defRPr>
            </a:lvl1pPr>
            <a:lvl2pPr marL="891518" indent="-342891" algn="l" defTabSz="548626" rtl="0" eaLnBrk="1" latinLnBrk="0" hangingPunct="1">
              <a:lnSpc>
                <a:spcPct val="140000"/>
              </a:lnSpc>
              <a:spcBef>
                <a:spcPct val="20000"/>
              </a:spcBef>
              <a:buClr>
                <a:schemeClr val="tx1"/>
              </a:buClr>
              <a:buSzPct val="100000"/>
              <a:buFontTx/>
              <a:buBlip>
                <a:blip r:embed="rId4"/>
              </a:buBlip>
              <a:defRPr sz="2160" b="0" i="0" kern="1200">
                <a:solidFill>
                  <a:srgbClr val="000000"/>
                </a:solidFill>
                <a:latin typeface="Arial"/>
                <a:ea typeface="+mn-ea"/>
                <a:cs typeface="Arial"/>
              </a:defRPr>
            </a:lvl2pPr>
            <a:lvl3pPr marL="1371566" indent="-274313" algn="l" defTabSz="548626" rtl="0" eaLnBrk="1" latinLnBrk="0" hangingPunct="1">
              <a:lnSpc>
                <a:spcPct val="140000"/>
              </a:lnSpc>
              <a:spcBef>
                <a:spcPct val="20000"/>
              </a:spcBef>
              <a:buClr>
                <a:schemeClr val="tx2"/>
              </a:buClr>
              <a:buSzPct val="100000"/>
              <a:buFontTx/>
              <a:buBlip>
                <a:blip r:embed="rId5"/>
              </a:buBlip>
              <a:defRPr sz="1920" b="0" i="0" kern="1200">
                <a:solidFill>
                  <a:srgbClr val="000000"/>
                </a:solidFill>
                <a:latin typeface="Arial"/>
                <a:ea typeface="+mn-ea"/>
                <a:cs typeface="Arial"/>
              </a:defRPr>
            </a:lvl3pPr>
            <a:lvl4pPr marL="1920192" indent="-274313" algn="l" defTabSz="548626" rtl="0" eaLnBrk="1" latinLnBrk="0" hangingPunct="1">
              <a:lnSpc>
                <a:spcPct val="140000"/>
              </a:lnSpc>
              <a:spcBef>
                <a:spcPct val="20000"/>
              </a:spcBef>
              <a:buClr>
                <a:schemeClr val="tx1"/>
              </a:buClr>
              <a:buSzPct val="100000"/>
              <a:buFontTx/>
              <a:buBlip>
                <a:blip r:embed="rId6"/>
              </a:buBlip>
              <a:defRPr sz="1920" b="0" i="0" kern="1200">
                <a:solidFill>
                  <a:srgbClr val="000000"/>
                </a:solidFill>
                <a:latin typeface="Arial"/>
                <a:ea typeface="+mn-ea"/>
                <a:cs typeface="Arial"/>
              </a:defRPr>
            </a:lvl4pPr>
            <a:lvl5pPr marL="2575496" indent="-380990" algn="l" defTabSz="548626" rtl="0" eaLnBrk="1" latinLnBrk="0" hangingPunct="1">
              <a:lnSpc>
                <a:spcPct val="140000"/>
              </a:lnSpc>
              <a:spcBef>
                <a:spcPct val="20000"/>
              </a:spcBef>
              <a:buClr>
                <a:schemeClr val="tx2"/>
              </a:buClr>
              <a:buSzPct val="100000"/>
              <a:buFontTx/>
              <a:buBlip>
                <a:blip r:embed="rId7"/>
              </a:buBlip>
              <a:defRPr sz="1920" b="0" i="0" kern="1200">
                <a:solidFill>
                  <a:srgbClr val="000000"/>
                </a:solidFill>
                <a:latin typeface="Arial"/>
                <a:ea typeface="+mn-ea"/>
                <a:cs typeface="Arial"/>
              </a:defRPr>
            </a:lvl5pPr>
            <a:lvl6pPr marL="3017445" indent="-274313" algn="l" defTabSz="548626" rtl="0" eaLnBrk="1" latinLnBrk="0" hangingPunct="1">
              <a:spcBef>
                <a:spcPct val="20000"/>
              </a:spcBef>
              <a:buFont typeface="Arial"/>
              <a:buChar char="•"/>
              <a:defRPr sz="2400" kern="1200">
                <a:solidFill>
                  <a:schemeClr val="tx1"/>
                </a:solidFill>
                <a:latin typeface="+mn-lt"/>
                <a:ea typeface="+mn-ea"/>
                <a:cs typeface="+mn-cs"/>
              </a:defRPr>
            </a:lvl6pPr>
            <a:lvl7pPr marL="3566071" indent="-274313" algn="l" defTabSz="548626" rtl="0" eaLnBrk="1" latinLnBrk="0" hangingPunct="1">
              <a:spcBef>
                <a:spcPct val="20000"/>
              </a:spcBef>
              <a:buFont typeface="Arial"/>
              <a:buChar char="•"/>
              <a:defRPr sz="2400" kern="1200">
                <a:solidFill>
                  <a:schemeClr val="tx1"/>
                </a:solidFill>
                <a:latin typeface="+mn-lt"/>
                <a:ea typeface="+mn-ea"/>
                <a:cs typeface="+mn-cs"/>
              </a:defRPr>
            </a:lvl7pPr>
            <a:lvl8pPr marL="4114697" indent="-274313" algn="l" defTabSz="548626" rtl="0" eaLnBrk="1" latinLnBrk="0" hangingPunct="1">
              <a:spcBef>
                <a:spcPct val="20000"/>
              </a:spcBef>
              <a:buFont typeface="Arial"/>
              <a:buChar char="•"/>
              <a:defRPr sz="2400" kern="1200">
                <a:solidFill>
                  <a:schemeClr val="tx1"/>
                </a:solidFill>
                <a:latin typeface="+mn-lt"/>
                <a:ea typeface="+mn-ea"/>
                <a:cs typeface="+mn-cs"/>
              </a:defRPr>
            </a:lvl8pPr>
            <a:lvl9pPr marL="4663323" indent="-274313" algn="l" defTabSz="548626" rtl="0" eaLnBrk="1" latinLnBrk="0" hangingPunct="1">
              <a:spcBef>
                <a:spcPct val="20000"/>
              </a:spcBef>
              <a:buFont typeface="Arial"/>
              <a:buChar char="•"/>
              <a:defRPr sz="2400" kern="1200">
                <a:solidFill>
                  <a:schemeClr val="tx1"/>
                </a:solidFill>
                <a:latin typeface="+mn-lt"/>
                <a:ea typeface="+mn-ea"/>
                <a:cs typeface="+mn-cs"/>
              </a:defRPr>
            </a:lvl9pPr>
          </a:lstStyle>
          <a:p>
            <a:pPr marL="0" indent="0">
              <a:buNone/>
            </a:pPr>
            <a:r>
              <a:rPr lang="nl-NL" sz="1200" dirty="0">
                <a:solidFill>
                  <a:schemeClr val="bg1"/>
                </a:solidFill>
              </a:rPr>
              <a:t>Figure from teeturtle.com</a:t>
            </a:r>
          </a:p>
        </p:txBody>
      </p:sp>
    </p:spTree>
    <p:extLst>
      <p:ext uri="{BB962C8B-B14F-4D97-AF65-F5344CB8AC3E}">
        <p14:creationId xmlns:p14="http://schemas.microsoft.com/office/powerpoint/2010/main" val="28295999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a:xfrm>
            <a:off x="576000" y="6210000"/>
            <a:ext cx="648000" cy="648000"/>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4CD814C8-F66B-4915-9FEC-D62A1DED085F}" type="slidenum">
              <a:rPr kumimoji="0" lang="de-DE"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61</a:t>
            </a:fld>
            <a:endParaRPr kumimoji="0" lang="de-DE" b="0" i="0" u="none" strike="noStrike" kern="1200" cap="none" spc="0" normalizeH="0" baseline="0" noProof="0">
              <a:ln>
                <a:noFill/>
              </a:ln>
              <a:effectLst/>
              <a:uLnTx/>
              <a:uFillTx/>
            </a:endParaRPr>
          </a:p>
        </p:txBody>
      </p:sp>
      <p:sp>
        <p:nvSpPr>
          <p:cNvPr id="3" name="Content Placeholder 2">
            <a:extLst>
              <a:ext uri="{FF2B5EF4-FFF2-40B4-BE49-F238E27FC236}">
                <a16:creationId xmlns:a16="http://schemas.microsoft.com/office/drawing/2014/main" id="{C512D0AF-AB78-4EAD-8D29-FEFB006603D6}"/>
              </a:ext>
            </a:extLst>
          </p:cNvPr>
          <p:cNvSpPr>
            <a:spLocks noGrp="1"/>
          </p:cNvSpPr>
          <p:nvPr>
            <p:ph idx="1"/>
          </p:nvPr>
        </p:nvSpPr>
        <p:spPr>
          <a:xfrm>
            <a:off x="576000" y="1656000"/>
            <a:ext cx="6419604" cy="4464000"/>
          </a:xfrm>
        </p:spPr>
        <p:txBody>
          <a:bodyPr vert="horz" lIns="91440" tIns="45720" rIns="91440" bIns="45720" rtlCol="0">
            <a:normAutofit/>
          </a:bodyPr>
          <a:lstStyle/>
          <a:p>
            <a:endParaRPr lang="en-US" dirty="0"/>
          </a:p>
          <a:p>
            <a:r>
              <a:rPr lang="en-US" dirty="0"/>
              <a:t>Compartmentalize programs in trusted (T) and untrusted components (U)</a:t>
            </a:r>
            <a:br>
              <a:rPr lang="en-US" dirty="0"/>
            </a:br>
            <a:endParaRPr lang="en-US" dirty="0"/>
          </a:p>
          <a:p>
            <a:r>
              <a:rPr lang="en-US" dirty="0"/>
              <a:t>Isolate U from T to guarantee confidentiality and integrity of sensitive program state/data</a:t>
            </a:r>
          </a:p>
          <a:p>
            <a:pPr lvl="1"/>
            <a:endParaRPr lang="en-US" dirty="0"/>
          </a:p>
        </p:txBody>
      </p:sp>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207036"/>
            <a:ext cx="11041200" cy="1152000"/>
          </a:xfrm>
        </p:spPr>
        <p:txBody>
          <a:bodyPr anchor="ctr">
            <a:normAutofit/>
          </a:bodyPr>
          <a:lstStyle/>
          <a:p>
            <a:r>
              <a:rPr lang="en-US"/>
              <a:t>Compartmentalization</a:t>
            </a:r>
          </a:p>
        </p:txBody>
      </p:sp>
      <p:pic>
        <p:nvPicPr>
          <p:cNvPr id="7" name="Picture 6" descr="A black tray with rice and meat&#10;&#10;Description automatically generated with low confidence">
            <a:extLst>
              <a:ext uri="{FF2B5EF4-FFF2-40B4-BE49-F238E27FC236}">
                <a16:creationId xmlns:a16="http://schemas.microsoft.com/office/drawing/2014/main" id="{4A7C82C2-CC41-4A6E-8784-B934E33AB064}"/>
              </a:ext>
            </a:extLst>
          </p:cNvPr>
          <p:cNvPicPr>
            <a:picLocks noChangeAspect="1"/>
          </p:cNvPicPr>
          <p:nvPr/>
        </p:nvPicPr>
        <p:blipFill>
          <a:blip r:embed="rId3"/>
          <a:stretch>
            <a:fillRect/>
          </a:stretch>
        </p:blipFill>
        <p:spPr>
          <a:xfrm>
            <a:off x="8318376" y="1895758"/>
            <a:ext cx="3440027" cy="2630506"/>
          </a:xfrm>
          <a:prstGeom prst="rect">
            <a:avLst/>
          </a:prstGeom>
        </p:spPr>
      </p:pic>
    </p:spTree>
    <p:extLst>
      <p:ext uri="{BB962C8B-B14F-4D97-AF65-F5344CB8AC3E}">
        <p14:creationId xmlns:p14="http://schemas.microsoft.com/office/powerpoint/2010/main" val="9040411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12D0AF-AB78-4EAD-8D29-FEFB006603D6}"/>
              </a:ext>
            </a:extLst>
          </p:cNvPr>
          <p:cNvSpPr>
            <a:spLocks noGrp="1"/>
          </p:cNvSpPr>
          <p:nvPr>
            <p:ph idx="1"/>
          </p:nvPr>
        </p:nvSpPr>
        <p:spPr>
          <a:xfrm>
            <a:off x="647021" y="1451813"/>
            <a:ext cx="5824799" cy="4464000"/>
          </a:xfrm>
        </p:spPr>
        <p:txBody>
          <a:bodyPr vert="horz" lIns="91440" tIns="45720" rIns="91440" bIns="45720" rtlCol="0" anchor="t">
            <a:normAutofit/>
          </a:bodyPr>
          <a:lstStyle/>
          <a:p>
            <a:endParaRPr lang="en-US" dirty="0">
              <a:cs typeface="Arial" charset="0"/>
            </a:endParaRPr>
          </a:p>
          <a:p>
            <a:endParaRPr lang="en-US" dirty="0">
              <a:cs typeface="Arial" charset="0"/>
            </a:endParaRPr>
          </a:p>
          <a:p>
            <a:r>
              <a:rPr lang="en-US" dirty="0">
                <a:cs typeface="Arial" charset="0"/>
              </a:rPr>
              <a:t>Compartmentalize programs in trusted (T) and untrusted components (U)</a:t>
            </a:r>
            <a:br>
              <a:rPr lang="en-US" dirty="0">
                <a:cs typeface="Arial" charset="0"/>
              </a:rPr>
            </a:br>
            <a:endParaRPr lang="en-US" dirty="0">
              <a:cs typeface="Arial" charset="0"/>
            </a:endParaRPr>
          </a:p>
          <a:p>
            <a:r>
              <a:rPr lang="en-US" dirty="0">
                <a:cs typeface="Arial" charset="0"/>
              </a:rPr>
              <a:t>Isolate U from T to guarantee confidentiality and integrity of sensitive program state or data</a:t>
            </a:r>
          </a:p>
          <a:p>
            <a:pPr lvl="1"/>
            <a:endParaRPr lang="en-US" dirty="0">
              <a:cs typeface="Arial" charset="0"/>
            </a:endParaRPr>
          </a:p>
        </p:txBody>
      </p:sp>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rgbClr val="FFFFFF"/>
                </a:solidFill>
              </a:rPr>
              <a:t>3</a:t>
            </a:r>
            <a:endParaRPr kumimoji="0" lang="de-DE" sz="10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154785"/>
            <a:ext cx="11041200" cy="1152000"/>
          </a:xfrm>
        </p:spPr>
        <p:txBody>
          <a:bodyPr/>
          <a:lstStyle/>
          <a:p>
            <a:r>
              <a:rPr lang="en-US" dirty="0">
                <a:latin typeface="Arial"/>
                <a:cs typeface="Calibri Light"/>
              </a:rPr>
              <a:t>Compartmentalization</a:t>
            </a:r>
            <a:endParaRPr lang="en-US" dirty="0">
              <a:cs typeface="Calibri Light"/>
            </a:endParaRPr>
          </a:p>
        </p:txBody>
      </p:sp>
      <p:pic>
        <p:nvPicPr>
          <p:cNvPr id="9" name="Picture 8" descr="Diagram&#10;&#10;Description automatically generated">
            <a:extLst>
              <a:ext uri="{FF2B5EF4-FFF2-40B4-BE49-F238E27FC236}">
                <a16:creationId xmlns:a16="http://schemas.microsoft.com/office/drawing/2014/main" id="{5C5C13B0-EBBE-431C-A927-A71733FD0DC0}"/>
              </a:ext>
            </a:extLst>
          </p:cNvPr>
          <p:cNvPicPr>
            <a:picLocks noChangeAspect="1"/>
          </p:cNvPicPr>
          <p:nvPr/>
        </p:nvPicPr>
        <p:blipFill>
          <a:blip r:embed="rId3"/>
          <a:stretch>
            <a:fillRect/>
          </a:stretch>
        </p:blipFill>
        <p:spPr>
          <a:xfrm>
            <a:off x="6809311" y="1859775"/>
            <a:ext cx="4219575" cy="3648075"/>
          </a:xfrm>
          <a:prstGeom prst="rect">
            <a:avLst/>
          </a:prstGeom>
        </p:spPr>
      </p:pic>
    </p:spTree>
    <p:extLst>
      <p:ext uri="{BB962C8B-B14F-4D97-AF65-F5344CB8AC3E}">
        <p14:creationId xmlns:p14="http://schemas.microsoft.com/office/powerpoint/2010/main" val="4026634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12D0AF-AB78-4EAD-8D29-FEFB006603D6}"/>
              </a:ext>
            </a:extLst>
          </p:cNvPr>
          <p:cNvSpPr>
            <a:spLocks noGrp="1"/>
          </p:cNvSpPr>
          <p:nvPr>
            <p:ph idx="1"/>
          </p:nvPr>
        </p:nvSpPr>
        <p:spPr>
          <a:xfrm>
            <a:off x="576000" y="1656000"/>
            <a:ext cx="10739697" cy="4464000"/>
          </a:xfrm>
        </p:spPr>
        <p:txBody>
          <a:bodyPr vert="horz" lIns="91440" tIns="45720" rIns="91440" bIns="45720" rtlCol="0" anchor="t">
            <a:normAutofit/>
          </a:bodyPr>
          <a:lstStyle/>
          <a:p>
            <a:r>
              <a:rPr lang="en-US" dirty="0"/>
              <a:t>The monitor injects the loader into the application</a:t>
            </a:r>
          </a:p>
          <a:p>
            <a:r>
              <a:rPr lang="en-US" dirty="0"/>
              <a:t>The loader maps a </a:t>
            </a:r>
            <a:r>
              <a:rPr lang="en-US" i="1" dirty="0"/>
              <a:t>special</a:t>
            </a:r>
            <a:r>
              <a:rPr lang="en-US" dirty="0"/>
              <a:t> code page</a:t>
            </a:r>
          </a:p>
          <a:p>
            <a:pPr lvl="1"/>
            <a:r>
              <a:rPr lang="en-US" dirty="0"/>
              <a:t>This page contains an </a:t>
            </a:r>
            <a:r>
              <a:rPr lang="en-US" b="1" dirty="0" err="1"/>
              <a:t>rdpkru</a:t>
            </a:r>
            <a:r>
              <a:rPr lang="en-US" dirty="0"/>
              <a:t> instruction</a:t>
            </a:r>
          </a:p>
          <a:p>
            <a:pPr lvl="1"/>
            <a:r>
              <a:rPr lang="en-US" dirty="0"/>
              <a:t>Used to implement a </a:t>
            </a:r>
            <a:r>
              <a:rPr lang="en-US" b="1" dirty="0" err="1"/>
              <a:t>ptrace</a:t>
            </a:r>
            <a:r>
              <a:rPr lang="en-US" dirty="0"/>
              <a:t>-based interface to read </a:t>
            </a:r>
            <a:r>
              <a:rPr lang="en-US" b="1" dirty="0"/>
              <a:t>PKRU</a:t>
            </a:r>
          </a:p>
          <a:p>
            <a:r>
              <a:rPr lang="en-US" dirty="0"/>
              <a:t>The loader initializes the </a:t>
            </a:r>
            <a:r>
              <a:rPr lang="en-US" dirty="0" err="1"/>
              <a:t>syscall</a:t>
            </a:r>
            <a:r>
              <a:rPr lang="en-US" dirty="0"/>
              <a:t> agent</a:t>
            </a:r>
          </a:p>
          <a:p>
            <a:pPr lvl="1"/>
            <a:r>
              <a:rPr lang="en-US" dirty="0"/>
              <a:t>Providing a list of system calls that should be monitored (</a:t>
            </a:r>
            <a:r>
              <a:rPr lang="en-US" b="1" dirty="0" err="1"/>
              <a:t>SList</a:t>
            </a:r>
            <a:r>
              <a:rPr lang="en-US" dirty="0"/>
              <a:t>)</a:t>
            </a:r>
          </a:p>
          <a:p>
            <a:pPr lvl="1"/>
            <a:r>
              <a:rPr lang="en-US" dirty="0"/>
              <a:t>Providing a list of sensitive files that should not be accessed (</a:t>
            </a:r>
            <a:r>
              <a:rPr lang="en-US" b="1" dirty="0" err="1"/>
              <a:t>IList</a:t>
            </a:r>
            <a:r>
              <a:rPr lang="en-US" dirty="0"/>
              <a:t>)</a:t>
            </a:r>
          </a:p>
          <a:p>
            <a:pPr lvl="1"/>
            <a:r>
              <a:rPr lang="en-US" dirty="0"/>
              <a:t>Both lists are easily configurable through the Cerberus APIs</a:t>
            </a:r>
            <a:br>
              <a:rPr lang="en-US" dirty="0"/>
            </a:br>
            <a:endParaRPr lang="en-US" dirty="0">
              <a:cs typeface="Arial"/>
            </a:endParaRPr>
          </a:p>
        </p:txBody>
      </p:sp>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FFFFFF"/>
                </a:solidFill>
                <a:effectLst/>
                <a:uLnTx/>
                <a:uFillTx/>
                <a:latin typeface="Arial" charset="0"/>
                <a:ea typeface="+mn-ea"/>
                <a:cs typeface="+mn-cs"/>
              </a:rPr>
              <a:t>23</a:t>
            </a:r>
          </a:p>
        </p:txBody>
      </p:sp>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154785"/>
            <a:ext cx="11041200" cy="1152000"/>
          </a:xfrm>
        </p:spPr>
        <p:txBody>
          <a:bodyPr/>
          <a:lstStyle/>
          <a:p>
            <a:r>
              <a:rPr lang="en-US" dirty="0">
                <a:latin typeface="Arial"/>
                <a:cs typeface="Calibri Light"/>
              </a:rPr>
              <a:t>Basic PKU-based Sandbox</a:t>
            </a:r>
            <a:endParaRPr lang="en-US" dirty="0">
              <a:cs typeface="Calibri Light"/>
            </a:endParaRPr>
          </a:p>
        </p:txBody>
      </p:sp>
    </p:spTree>
    <p:extLst>
      <p:ext uri="{BB962C8B-B14F-4D97-AF65-F5344CB8AC3E}">
        <p14:creationId xmlns:p14="http://schemas.microsoft.com/office/powerpoint/2010/main" val="39503292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a:xfrm>
            <a:off x="576000" y="6210000"/>
            <a:ext cx="648000" cy="648000"/>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r>
              <a:rPr kumimoji="0" lang="de-DE" b="0" i="0" u="none" strike="noStrike" kern="1200" cap="none" spc="0" normalizeH="0" baseline="0" noProof="0" dirty="0">
                <a:ln>
                  <a:noFill/>
                </a:ln>
                <a:effectLst/>
                <a:uLnTx/>
                <a:uFillTx/>
              </a:rPr>
              <a:t>7</a:t>
            </a:r>
          </a:p>
        </p:txBody>
      </p:sp>
      <p:sp>
        <p:nvSpPr>
          <p:cNvPr id="3" name="Content Placeholder 2">
            <a:extLst>
              <a:ext uri="{FF2B5EF4-FFF2-40B4-BE49-F238E27FC236}">
                <a16:creationId xmlns:a16="http://schemas.microsoft.com/office/drawing/2014/main" id="{C512D0AF-AB78-4EAD-8D29-FEFB006603D6}"/>
              </a:ext>
            </a:extLst>
          </p:cNvPr>
          <p:cNvSpPr>
            <a:spLocks noGrp="1"/>
          </p:cNvSpPr>
          <p:nvPr>
            <p:ph idx="1"/>
          </p:nvPr>
        </p:nvSpPr>
        <p:spPr>
          <a:xfrm>
            <a:off x="576000" y="1656000"/>
            <a:ext cx="5400000" cy="4464000"/>
          </a:xfrm>
        </p:spPr>
        <p:txBody>
          <a:bodyPr vert="horz" lIns="91440" tIns="45720" rIns="91440" bIns="45720" rtlCol="0">
            <a:normAutofit/>
          </a:bodyPr>
          <a:lstStyle/>
          <a:p>
            <a:pPr>
              <a:lnSpc>
                <a:spcPct val="90000"/>
              </a:lnSpc>
            </a:pPr>
            <a:r>
              <a:rPr lang="en-US" sz="1900" dirty="0"/>
              <a:t>Tag memory pages with one of 16 available protection keys (</a:t>
            </a:r>
            <a:r>
              <a:rPr lang="en-US" sz="1900" b="1" dirty="0" err="1"/>
              <a:t>pkey_mprotect</a:t>
            </a:r>
            <a:r>
              <a:rPr lang="en-US" sz="1900" dirty="0"/>
              <a:t>)</a:t>
            </a:r>
          </a:p>
          <a:p>
            <a:pPr>
              <a:lnSpc>
                <a:spcPct val="90000"/>
              </a:lnSpc>
            </a:pPr>
            <a:r>
              <a:rPr lang="en-US" sz="1900" dirty="0"/>
              <a:t>New </a:t>
            </a:r>
            <a:r>
              <a:rPr lang="en-US" sz="1900" b="1" dirty="0"/>
              <a:t>unprivileged</a:t>
            </a:r>
            <a:r>
              <a:rPr lang="en-US" sz="1900" dirty="0"/>
              <a:t> 32-bit register (</a:t>
            </a:r>
            <a:r>
              <a:rPr lang="en-US" sz="1900" b="1" dirty="0"/>
              <a:t>PKRU</a:t>
            </a:r>
            <a:r>
              <a:rPr lang="en-US" sz="1900" dirty="0"/>
              <a:t>)</a:t>
            </a:r>
          </a:p>
          <a:p>
            <a:pPr lvl="1">
              <a:lnSpc>
                <a:spcPct val="90000"/>
              </a:lnSpc>
            </a:pPr>
            <a:r>
              <a:rPr lang="en-US" sz="1900" dirty="0"/>
              <a:t>Thread local</a:t>
            </a:r>
          </a:p>
          <a:p>
            <a:pPr lvl="1">
              <a:lnSpc>
                <a:spcPct val="90000"/>
              </a:lnSpc>
            </a:pPr>
            <a:r>
              <a:rPr lang="en-US" sz="1900" dirty="0"/>
              <a:t>Two bits (access disable, write disable) for each key</a:t>
            </a:r>
          </a:p>
          <a:p>
            <a:pPr lvl="1">
              <a:lnSpc>
                <a:spcPct val="90000"/>
              </a:lnSpc>
            </a:pPr>
            <a:r>
              <a:rPr lang="en-US" sz="1900" dirty="0"/>
              <a:t>Hardware checks </a:t>
            </a:r>
            <a:r>
              <a:rPr lang="en-US" sz="1900" b="1" dirty="0"/>
              <a:t>PKRU</a:t>
            </a:r>
            <a:r>
              <a:rPr lang="en-US" sz="1900" dirty="0"/>
              <a:t> at every memory access</a:t>
            </a:r>
          </a:p>
          <a:p>
            <a:pPr lvl="1">
              <a:lnSpc>
                <a:spcPct val="90000"/>
              </a:lnSpc>
            </a:pPr>
            <a:r>
              <a:rPr lang="en-US" sz="1900" dirty="0"/>
              <a:t>Accessed with new instructions: </a:t>
            </a:r>
            <a:r>
              <a:rPr lang="en-US" sz="1900" b="1" dirty="0" err="1"/>
              <a:t>wrpkru</a:t>
            </a:r>
            <a:r>
              <a:rPr lang="en-US" sz="1900" dirty="0"/>
              <a:t>, </a:t>
            </a:r>
            <a:r>
              <a:rPr lang="en-US" sz="1900" b="1" dirty="0" err="1"/>
              <a:t>rdpkru</a:t>
            </a:r>
            <a:endParaRPr lang="en-US" sz="1900" b="1" dirty="0"/>
          </a:p>
          <a:p>
            <a:pPr lvl="1">
              <a:lnSpc>
                <a:spcPct val="90000"/>
              </a:lnSpc>
            </a:pPr>
            <a:r>
              <a:rPr lang="en-US" sz="1900" dirty="0"/>
              <a:t>Accessed with </a:t>
            </a:r>
            <a:r>
              <a:rPr lang="en-US" sz="1900" b="1" dirty="0" err="1"/>
              <a:t>xrstor</a:t>
            </a:r>
            <a:r>
              <a:rPr lang="en-US" sz="1900" dirty="0"/>
              <a:t> (if bit 9 of </a:t>
            </a:r>
            <a:r>
              <a:rPr lang="en-US" sz="1900" b="1" dirty="0" err="1"/>
              <a:t>eax</a:t>
            </a:r>
            <a:r>
              <a:rPr lang="en-US" sz="1900" dirty="0"/>
              <a:t> register is set)</a:t>
            </a:r>
          </a:p>
        </p:txBody>
      </p:sp>
      <p:pic>
        <p:nvPicPr>
          <p:cNvPr id="10" name="Content Placeholder 4" descr="Diagram&#10;&#10;Description automatically generated">
            <a:extLst>
              <a:ext uri="{FF2B5EF4-FFF2-40B4-BE49-F238E27FC236}">
                <a16:creationId xmlns:a16="http://schemas.microsoft.com/office/drawing/2014/main" id="{D80B3E22-C681-4DF4-939E-1652E97D61AC}"/>
              </a:ext>
            </a:extLst>
          </p:cNvPr>
          <p:cNvPicPr>
            <a:picLocks noChangeAspect="1"/>
          </p:cNvPicPr>
          <p:nvPr/>
        </p:nvPicPr>
        <p:blipFill>
          <a:blip r:embed="rId3"/>
          <a:stretch>
            <a:fillRect/>
          </a:stretch>
        </p:blipFill>
        <p:spPr>
          <a:xfrm>
            <a:off x="6104221" y="1893876"/>
            <a:ext cx="5714388" cy="2938508"/>
          </a:xfrm>
          <a:prstGeom prst="rect">
            <a:avLst/>
          </a:prstGeom>
          <a:noFill/>
        </p:spPr>
      </p:pic>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207036"/>
            <a:ext cx="11041200" cy="1152000"/>
          </a:xfrm>
        </p:spPr>
        <p:txBody>
          <a:bodyPr anchor="ctr">
            <a:normAutofit/>
          </a:bodyPr>
          <a:lstStyle/>
          <a:p>
            <a:r>
              <a:rPr lang="en-US" dirty="0"/>
              <a:t>Memory Protection Keys for </a:t>
            </a:r>
            <a:r>
              <a:rPr lang="en-US" dirty="0" err="1"/>
              <a:t>Userspace</a:t>
            </a:r>
            <a:r>
              <a:rPr lang="en-US" dirty="0"/>
              <a:t> (PKU)</a:t>
            </a:r>
          </a:p>
        </p:txBody>
      </p:sp>
      <p:sp>
        <p:nvSpPr>
          <p:cNvPr id="6" name="Ondertitel 8">
            <a:extLst>
              <a:ext uri="{FF2B5EF4-FFF2-40B4-BE49-F238E27FC236}">
                <a16:creationId xmlns:a16="http://schemas.microsoft.com/office/drawing/2014/main" id="{B2113480-BA42-4025-A033-3E0455B23AF5}"/>
              </a:ext>
            </a:extLst>
          </p:cNvPr>
          <p:cNvSpPr txBox="1">
            <a:spLocks/>
          </p:cNvSpPr>
          <p:nvPr/>
        </p:nvSpPr>
        <p:spPr>
          <a:xfrm>
            <a:off x="7467692" y="4935369"/>
            <a:ext cx="2999081" cy="303140"/>
          </a:xfrm>
          <a:prstGeom prst="rect">
            <a:avLst/>
          </a:prstGeom>
        </p:spPr>
        <p:txBody>
          <a:bodyPr>
            <a:noAutofit/>
          </a:bodyPr>
          <a:lstStyle>
            <a:lvl1pPr marL="411470" indent="-411470" algn="l" defTabSz="548626" rtl="0" eaLnBrk="1" latinLnBrk="0" hangingPunct="1">
              <a:lnSpc>
                <a:spcPct val="140000"/>
              </a:lnSpc>
              <a:spcBef>
                <a:spcPct val="20000"/>
              </a:spcBef>
              <a:buClr>
                <a:schemeClr val="tx2"/>
              </a:buClr>
              <a:buSzPct val="100000"/>
              <a:buFont typeface="Arial" panose="020B0604020202020204" pitchFamily="34" charset="0"/>
              <a:buChar char="›"/>
              <a:defRPr sz="2400" b="0" i="0" kern="1200">
                <a:solidFill>
                  <a:srgbClr val="000000"/>
                </a:solidFill>
                <a:latin typeface="Arial"/>
                <a:ea typeface="+mn-ea"/>
                <a:cs typeface="Arial"/>
              </a:defRPr>
            </a:lvl1pPr>
            <a:lvl2pPr marL="891518" indent="-342891" algn="l" defTabSz="548626" rtl="0" eaLnBrk="1" latinLnBrk="0" hangingPunct="1">
              <a:lnSpc>
                <a:spcPct val="140000"/>
              </a:lnSpc>
              <a:spcBef>
                <a:spcPct val="20000"/>
              </a:spcBef>
              <a:buClr>
                <a:schemeClr val="tx1"/>
              </a:buClr>
              <a:buSzPct val="100000"/>
              <a:buFontTx/>
              <a:buBlip>
                <a:blip r:embed="rId4"/>
              </a:buBlip>
              <a:defRPr sz="2160" b="0" i="0" kern="1200">
                <a:solidFill>
                  <a:srgbClr val="000000"/>
                </a:solidFill>
                <a:latin typeface="Arial"/>
                <a:ea typeface="+mn-ea"/>
                <a:cs typeface="Arial"/>
              </a:defRPr>
            </a:lvl2pPr>
            <a:lvl3pPr marL="1371566" indent="-274313" algn="l" defTabSz="548626" rtl="0" eaLnBrk="1" latinLnBrk="0" hangingPunct="1">
              <a:lnSpc>
                <a:spcPct val="140000"/>
              </a:lnSpc>
              <a:spcBef>
                <a:spcPct val="20000"/>
              </a:spcBef>
              <a:buClr>
                <a:schemeClr val="tx2"/>
              </a:buClr>
              <a:buSzPct val="100000"/>
              <a:buFontTx/>
              <a:buBlip>
                <a:blip r:embed="rId5"/>
              </a:buBlip>
              <a:defRPr sz="1920" b="0" i="0" kern="1200">
                <a:solidFill>
                  <a:srgbClr val="000000"/>
                </a:solidFill>
                <a:latin typeface="Arial"/>
                <a:ea typeface="+mn-ea"/>
                <a:cs typeface="Arial"/>
              </a:defRPr>
            </a:lvl3pPr>
            <a:lvl4pPr marL="1920192" indent="-274313" algn="l" defTabSz="548626" rtl="0" eaLnBrk="1" latinLnBrk="0" hangingPunct="1">
              <a:lnSpc>
                <a:spcPct val="140000"/>
              </a:lnSpc>
              <a:spcBef>
                <a:spcPct val="20000"/>
              </a:spcBef>
              <a:buClr>
                <a:schemeClr val="tx1"/>
              </a:buClr>
              <a:buSzPct val="100000"/>
              <a:buFontTx/>
              <a:buBlip>
                <a:blip r:embed="rId6"/>
              </a:buBlip>
              <a:defRPr sz="1920" b="0" i="0" kern="1200">
                <a:solidFill>
                  <a:srgbClr val="000000"/>
                </a:solidFill>
                <a:latin typeface="Arial"/>
                <a:ea typeface="+mn-ea"/>
                <a:cs typeface="Arial"/>
              </a:defRPr>
            </a:lvl4pPr>
            <a:lvl5pPr marL="2575496" indent="-380990" algn="l" defTabSz="548626" rtl="0" eaLnBrk="1" latinLnBrk="0" hangingPunct="1">
              <a:lnSpc>
                <a:spcPct val="140000"/>
              </a:lnSpc>
              <a:spcBef>
                <a:spcPct val="20000"/>
              </a:spcBef>
              <a:buClr>
                <a:schemeClr val="tx2"/>
              </a:buClr>
              <a:buSzPct val="100000"/>
              <a:buFontTx/>
              <a:buBlip>
                <a:blip r:embed="rId7"/>
              </a:buBlip>
              <a:defRPr sz="1920" b="0" i="0" kern="1200">
                <a:solidFill>
                  <a:srgbClr val="000000"/>
                </a:solidFill>
                <a:latin typeface="Arial"/>
                <a:ea typeface="+mn-ea"/>
                <a:cs typeface="Arial"/>
              </a:defRPr>
            </a:lvl5pPr>
            <a:lvl6pPr marL="3017445" indent="-274313" algn="l" defTabSz="548626" rtl="0" eaLnBrk="1" latinLnBrk="0" hangingPunct="1">
              <a:spcBef>
                <a:spcPct val="20000"/>
              </a:spcBef>
              <a:buFont typeface="Arial"/>
              <a:buChar char="•"/>
              <a:defRPr sz="2400" kern="1200">
                <a:solidFill>
                  <a:schemeClr val="tx1"/>
                </a:solidFill>
                <a:latin typeface="+mn-lt"/>
                <a:ea typeface="+mn-ea"/>
                <a:cs typeface="+mn-cs"/>
              </a:defRPr>
            </a:lvl6pPr>
            <a:lvl7pPr marL="3566071" indent="-274313" algn="l" defTabSz="548626" rtl="0" eaLnBrk="1" latinLnBrk="0" hangingPunct="1">
              <a:spcBef>
                <a:spcPct val="20000"/>
              </a:spcBef>
              <a:buFont typeface="Arial"/>
              <a:buChar char="•"/>
              <a:defRPr sz="2400" kern="1200">
                <a:solidFill>
                  <a:schemeClr val="tx1"/>
                </a:solidFill>
                <a:latin typeface="+mn-lt"/>
                <a:ea typeface="+mn-ea"/>
                <a:cs typeface="+mn-cs"/>
              </a:defRPr>
            </a:lvl7pPr>
            <a:lvl8pPr marL="4114697" indent="-274313" algn="l" defTabSz="548626" rtl="0" eaLnBrk="1" latinLnBrk="0" hangingPunct="1">
              <a:spcBef>
                <a:spcPct val="20000"/>
              </a:spcBef>
              <a:buFont typeface="Arial"/>
              <a:buChar char="•"/>
              <a:defRPr sz="2400" kern="1200">
                <a:solidFill>
                  <a:schemeClr val="tx1"/>
                </a:solidFill>
                <a:latin typeface="+mn-lt"/>
                <a:ea typeface="+mn-ea"/>
                <a:cs typeface="+mn-cs"/>
              </a:defRPr>
            </a:lvl8pPr>
            <a:lvl9pPr marL="4663323" indent="-274313" algn="l" defTabSz="548626" rtl="0" eaLnBrk="1" latinLnBrk="0" hangingPunct="1">
              <a:spcBef>
                <a:spcPct val="20000"/>
              </a:spcBef>
              <a:buFont typeface="Arial"/>
              <a:buChar char="•"/>
              <a:defRPr sz="2400" kern="1200">
                <a:solidFill>
                  <a:schemeClr val="tx1"/>
                </a:solidFill>
                <a:latin typeface="+mn-lt"/>
                <a:ea typeface="+mn-ea"/>
                <a:cs typeface="+mn-cs"/>
              </a:defRPr>
            </a:lvl9pPr>
          </a:lstStyle>
          <a:p>
            <a:pPr marL="0" indent="0">
              <a:buNone/>
            </a:pPr>
            <a:r>
              <a:rPr lang="nl-NL" sz="1000" dirty="0">
                <a:solidFill>
                  <a:schemeClr val="tx1"/>
                </a:solidFill>
              </a:rPr>
              <a:t>Based on a figure from </a:t>
            </a:r>
            <a:r>
              <a:rPr lang="en-US" sz="1000" dirty="0">
                <a:solidFill>
                  <a:schemeClr val="tx1"/>
                </a:solidFill>
                <a:cs typeface="Calibri"/>
              </a:rPr>
              <a:t>https://ubm.io/2YjGvFE</a:t>
            </a:r>
          </a:p>
          <a:p>
            <a:pPr marL="0" indent="0">
              <a:buNone/>
            </a:pPr>
            <a:r>
              <a:rPr lang="nl-NL" sz="1200" dirty="0">
                <a:solidFill>
                  <a:schemeClr val="bg1"/>
                </a:solidFill>
              </a:rPr>
              <a:t> </a:t>
            </a:r>
          </a:p>
        </p:txBody>
      </p:sp>
    </p:spTree>
    <p:extLst>
      <p:ext uri="{BB962C8B-B14F-4D97-AF65-F5344CB8AC3E}">
        <p14:creationId xmlns:p14="http://schemas.microsoft.com/office/powerpoint/2010/main" val="11837423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a:xfrm>
            <a:off x="576000" y="6210000"/>
            <a:ext cx="648000" cy="648000"/>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r>
              <a:rPr kumimoji="0" lang="de-DE" b="0" i="0" u="none" strike="noStrike" kern="1200" cap="none" spc="0" normalizeH="0" baseline="0" noProof="0" dirty="0">
                <a:ln>
                  <a:noFill/>
                </a:ln>
                <a:effectLst/>
                <a:uLnTx/>
                <a:uFillTx/>
              </a:rPr>
              <a:t>7</a:t>
            </a:r>
          </a:p>
        </p:txBody>
      </p:sp>
      <p:sp>
        <p:nvSpPr>
          <p:cNvPr id="3" name="Content Placeholder 2">
            <a:extLst>
              <a:ext uri="{FF2B5EF4-FFF2-40B4-BE49-F238E27FC236}">
                <a16:creationId xmlns:a16="http://schemas.microsoft.com/office/drawing/2014/main" id="{C512D0AF-AB78-4EAD-8D29-FEFB006603D6}"/>
              </a:ext>
            </a:extLst>
          </p:cNvPr>
          <p:cNvSpPr>
            <a:spLocks noGrp="1"/>
          </p:cNvSpPr>
          <p:nvPr>
            <p:ph idx="1"/>
          </p:nvPr>
        </p:nvSpPr>
        <p:spPr>
          <a:xfrm>
            <a:off x="576000" y="1656000"/>
            <a:ext cx="5400000" cy="4464000"/>
          </a:xfrm>
        </p:spPr>
        <p:txBody>
          <a:bodyPr vert="horz" lIns="91440" tIns="45720" rIns="91440" bIns="45720" rtlCol="0">
            <a:normAutofit/>
          </a:bodyPr>
          <a:lstStyle/>
          <a:p>
            <a:pPr>
              <a:lnSpc>
                <a:spcPct val="90000"/>
              </a:lnSpc>
            </a:pPr>
            <a:r>
              <a:rPr lang="en-US" sz="1900" dirty="0"/>
              <a:t>Tag memory pages with one of 16 available protection keys (</a:t>
            </a:r>
            <a:r>
              <a:rPr lang="en-US" sz="1900" b="1" dirty="0" err="1"/>
              <a:t>pkey_mprotect</a:t>
            </a:r>
            <a:r>
              <a:rPr lang="en-US" sz="1900" dirty="0"/>
              <a:t>)</a:t>
            </a:r>
          </a:p>
          <a:p>
            <a:pPr>
              <a:lnSpc>
                <a:spcPct val="90000"/>
              </a:lnSpc>
            </a:pPr>
            <a:r>
              <a:rPr lang="en-US" sz="1900" dirty="0"/>
              <a:t>New </a:t>
            </a:r>
            <a:r>
              <a:rPr lang="en-US" sz="1900" b="1" dirty="0"/>
              <a:t>unprivileged</a:t>
            </a:r>
            <a:r>
              <a:rPr lang="en-US" sz="1900" dirty="0"/>
              <a:t> 32-bit register (</a:t>
            </a:r>
            <a:r>
              <a:rPr lang="en-US" sz="1900" b="1" dirty="0"/>
              <a:t>PKRU</a:t>
            </a:r>
            <a:r>
              <a:rPr lang="en-US" sz="1900" dirty="0"/>
              <a:t>)</a:t>
            </a:r>
          </a:p>
          <a:p>
            <a:pPr lvl="1">
              <a:lnSpc>
                <a:spcPct val="90000"/>
              </a:lnSpc>
            </a:pPr>
            <a:r>
              <a:rPr lang="en-US" sz="1900" dirty="0"/>
              <a:t>Thread local</a:t>
            </a:r>
          </a:p>
          <a:p>
            <a:pPr lvl="1">
              <a:lnSpc>
                <a:spcPct val="90000"/>
              </a:lnSpc>
            </a:pPr>
            <a:r>
              <a:rPr lang="en-US" sz="1900" dirty="0"/>
              <a:t>Two bits (access disable, write disable) for each key</a:t>
            </a:r>
          </a:p>
          <a:p>
            <a:pPr lvl="1">
              <a:lnSpc>
                <a:spcPct val="90000"/>
              </a:lnSpc>
            </a:pPr>
            <a:r>
              <a:rPr lang="en-US" sz="1900" dirty="0"/>
              <a:t>Hardware checks </a:t>
            </a:r>
            <a:r>
              <a:rPr lang="en-US" sz="1900" b="1" dirty="0"/>
              <a:t>PKRU</a:t>
            </a:r>
            <a:r>
              <a:rPr lang="en-US" sz="1900" dirty="0"/>
              <a:t> at every memory access</a:t>
            </a:r>
          </a:p>
          <a:p>
            <a:pPr lvl="1">
              <a:lnSpc>
                <a:spcPct val="90000"/>
              </a:lnSpc>
            </a:pPr>
            <a:r>
              <a:rPr lang="en-US" sz="1900" dirty="0"/>
              <a:t>Accessed with new instructions: </a:t>
            </a:r>
            <a:r>
              <a:rPr lang="en-US" sz="1900" b="1" dirty="0" err="1"/>
              <a:t>wrpkru</a:t>
            </a:r>
            <a:r>
              <a:rPr lang="en-US" sz="1900" dirty="0"/>
              <a:t>, </a:t>
            </a:r>
            <a:r>
              <a:rPr lang="en-US" sz="1900" b="1" dirty="0" err="1"/>
              <a:t>rdpkru</a:t>
            </a:r>
            <a:endParaRPr lang="en-US" sz="1900" b="1" dirty="0"/>
          </a:p>
          <a:p>
            <a:pPr lvl="1">
              <a:lnSpc>
                <a:spcPct val="90000"/>
              </a:lnSpc>
            </a:pPr>
            <a:r>
              <a:rPr lang="en-US" sz="1900" dirty="0"/>
              <a:t>Accessed with </a:t>
            </a:r>
            <a:r>
              <a:rPr lang="en-US" sz="1900" b="1" dirty="0" err="1"/>
              <a:t>xrstor</a:t>
            </a:r>
            <a:r>
              <a:rPr lang="en-US" sz="1900" dirty="0"/>
              <a:t> (if bit 9 of </a:t>
            </a:r>
            <a:r>
              <a:rPr lang="en-US" sz="1900" b="1" dirty="0" err="1"/>
              <a:t>eax</a:t>
            </a:r>
            <a:r>
              <a:rPr lang="en-US" sz="1900" dirty="0"/>
              <a:t> register is set)</a:t>
            </a:r>
          </a:p>
        </p:txBody>
      </p:sp>
      <p:pic>
        <p:nvPicPr>
          <p:cNvPr id="10" name="Content Placeholder 4" descr="Diagram&#10;&#10;Description automatically generated">
            <a:extLst>
              <a:ext uri="{FF2B5EF4-FFF2-40B4-BE49-F238E27FC236}">
                <a16:creationId xmlns:a16="http://schemas.microsoft.com/office/drawing/2014/main" id="{D80B3E22-C681-4DF4-939E-1652E97D61AC}"/>
              </a:ext>
            </a:extLst>
          </p:cNvPr>
          <p:cNvPicPr>
            <a:picLocks noChangeAspect="1"/>
          </p:cNvPicPr>
          <p:nvPr/>
        </p:nvPicPr>
        <p:blipFill>
          <a:blip r:embed="rId3"/>
          <a:stretch>
            <a:fillRect/>
          </a:stretch>
        </p:blipFill>
        <p:spPr>
          <a:xfrm>
            <a:off x="6104221" y="1893876"/>
            <a:ext cx="5714388" cy="2938508"/>
          </a:xfrm>
          <a:prstGeom prst="rect">
            <a:avLst/>
          </a:prstGeom>
          <a:noFill/>
        </p:spPr>
      </p:pic>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207036"/>
            <a:ext cx="11041200" cy="1152000"/>
          </a:xfrm>
        </p:spPr>
        <p:txBody>
          <a:bodyPr anchor="ctr">
            <a:normAutofit/>
          </a:bodyPr>
          <a:lstStyle/>
          <a:p>
            <a:r>
              <a:rPr lang="en-US"/>
              <a:t>PKU</a:t>
            </a:r>
          </a:p>
        </p:txBody>
      </p:sp>
      <p:sp>
        <p:nvSpPr>
          <p:cNvPr id="6" name="Ondertitel 8">
            <a:extLst>
              <a:ext uri="{FF2B5EF4-FFF2-40B4-BE49-F238E27FC236}">
                <a16:creationId xmlns:a16="http://schemas.microsoft.com/office/drawing/2014/main" id="{B2113480-BA42-4025-A033-3E0455B23AF5}"/>
              </a:ext>
            </a:extLst>
          </p:cNvPr>
          <p:cNvSpPr txBox="1">
            <a:spLocks/>
          </p:cNvSpPr>
          <p:nvPr/>
        </p:nvSpPr>
        <p:spPr>
          <a:xfrm>
            <a:off x="7467692" y="4935369"/>
            <a:ext cx="2999081" cy="303140"/>
          </a:xfrm>
          <a:prstGeom prst="rect">
            <a:avLst/>
          </a:prstGeom>
        </p:spPr>
        <p:txBody>
          <a:bodyPr>
            <a:noAutofit/>
          </a:bodyPr>
          <a:lstStyle>
            <a:lvl1pPr marL="411470" indent="-411470" algn="l" defTabSz="548626" rtl="0" eaLnBrk="1" latinLnBrk="0" hangingPunct="1">
              <a:lnSpc>
                <a:spcPct val="140000"/>
              </a:lnSpc>
              <a:spcBef>
                <a:spcPct val="20000"/>
              </a:spcBef>
              <a:buClr>
                <a:schemeClr val="tx2"/>
              </a:buClr>
              <a:buSzPct val="100000"/>
              <a:buFont typeface="Arial" panose="020B0604020202020204" pitchFamily="34" charset="0"/>
              <a:buChar char="›"/>
              <a:defRPr sz="2400" b="0" i="0" kern="1200">
                <a:solidFill>
                  <a:srgbClr val="000000"/>
                </a:solidFill>
                <a:latin typeface="Arial"/>
                <a:ea typeface="+mn-ea"/>
                <a:cs typeface="Arial"/>
              </a:defRPr>
            </a:lvl1pPr>
            <a:lvl2pPr marL="891518" indent="-342891" algn="l" defTabSz="548626" rtl="0" eaLnBrk="1" latinLnBrk="0" hangingPunct="1">
              <a:lnSpc>
                <a:spcPct val="140000"/>
              </a:lnSpc>
              <a:spcBef>
                <a:spcPct val="20000"/>
              </a:spcBef>
              <a:buClr>
                <a:schemeClr val="tx1"/>
              </a:buClr>
              <a:buSzPct val="100000"/>
              <a:buFontTx/>
              <a:buBlip>
                <a:blip r:embed="rId4"/>
              </a:buBlip>
              <a:defRPr sz="2160" b="0" i="0" kern="1200">
                <a:solidFill>
                  <a:srgbClr val="000000"/>
                </a:solidFill>
                <a:latin typeface="Arial"/>
                <a:ea typeface="+mn-ea"/>
                <a:cs typeface="Arial"/>
              </a:defRPr>
            </a:lvl2pPr>
            <a:lvl3pPr marL="1371566" indent="-274313" algn="l" defTabSz="548626" rtl="0" eaLnBrk="1" latinLnBrk="0" hangingPunct="1">
              <a:lnSpc>
                <a:spcPct val="140000"/>
              </a:lnSpc>
              <a:spcBef>
                <a:spcPct val="20000"/>
              </a:spcBef>
              <a:buClr>
                <a:schemeClr val="tx2"/>
              </a:buClr>
              <a:buSzPct val="100000"/>
              <a:buFontTx/>
              <a:buBlip>
                <a:blip r:embed="rId5"/>
              </a:buBlip>
              <a:defRPr sz="1920" b="0" i="0" kern="1200">
                <a:solidFill>
                  <a:srgbClr val="000000"/>
                </a:solidFill>
                <a:latin typeface="Arial"/>
                <a:ea typeface="+mn-ea"/>
                <a:cs typeface="Arial"/>
              </a:defRPr>
            </a:lvl3pPr>
            <a:lvl4pPr marL="1920192" indent="-274313" algn="l" defTabSz="548626" rtl="0" eaLnBrk="1" latinLnBrk="0" hangingPunct="1">
              <a:lnSpc>
                <a:spcPct val="140000"/>
              </a:lnSpc>
              <a:spcBef>
                <a:spcPct val="20000"/>
              </a:spcBef>
              <a:buClr>
                <a:schemeClr val="tx1"/>
              </a:buClr>
              <a:buSzPct val="100000"/>
              <a:buFontTx/>
              <a:buBlip>
                <a:blip r:embed="rId6"/>
              </a:buBlip>
              <a:defRPr sz="1920" b="0" i="0" kern="1200">
                <a:solidFill>
                  <a:srgbClr val="000000"/>
                </a:solidFill>
                <a:latin typeface="Arial"/>
                <a:ea typeface="+mn-ea"/>
                <a:cs typeface="Arial"/>
              </a:defRPr>
            </a:lvl4pPr>
            <a:lvl5pPr marL="2575496" indent="-380990" algn="l" defTabSz="548626" rtl="0" eaLnBrk="1" latinLnBrk="0" hangingPunct="1">
              <a:lnSpc>
                <a:spcPct val="140000"/>
              </a:lnSpc>
              <a:spcBef>
                <a:spcPct val="20000"/>
              </a:spcBef>
              <a:buClr>
                <a:schemeClr val="tx2"/>
              </a:buClr>
              <a:buSzPct val="100000"/>
              <a:buFontTx/>
              <a:buBlip>
                <a:blip r:embed="rId7"/>
              </a:buBlip>
              <a:defRPr sz="1920" b="0" i="0" kern="1200">
                <a:solidFill>
                  <a:srgbClr val="000000"/>
                </a:solidFill>
                <a:latin typeface="Arial"/>
                <a:ea typeface="+mn-ea"/>
                <a:cs typeface="Arial"/>
              </a:defRPr>
            </a:lvl5pPr>
            <a:lvl6pPr marL="3017445" indent="-274313" algn="l" defTabSz="548626" rtl="0" eaLnBrk="1" latinLnBrk="0" hangingPunct="1">
              <a:spcBef>
                <a:spcPct val="20000"/>
              </a:spcBef>
              <a:buFont typeface="Arial"/>
              <a:buChar char="•"/>
              <a:defRPr sz="2400" kern="1200">
                <a:solidFill>
                  <a:schemeClr val="tx1"/>
                </a:solidFill>
                <a:latin typeface="+mn-lt"/>
                <a:ea typeface="+mn-ea"/>
                <a:cs typeface="+mn-cs"/>
              </a:defRPr>
            </a:lvl6pPr>
            <a:lvl7pPr marL="3566071" indent="-274313" algn="l" defTabSz="548626" rtl="0" eaLnBrk="1" latinLnBrk="0" hangingPunct="1">
              <a:spcBef>
                <a:spcPct val="20000"/>
              </a:spcBef>
              <a:buFont typeface="Arial"/>
              <a:buChar char="•"/>
              <a:defRPr sz="2400" kern="1200">
                <a:solidFill>
                  <a:schemeClr val="tx1"/>
                </a:solidFill>
                <a:latin typeface="+mn-lt"/>
                <a:ea typeface="+mn-ea"/>
                <a:cs typeface="+mn-cs"/>
              </a:defRPr>
            </a:lvl7pPr>
            <a:lvl8pPr marL="4114697" indent="-274313" algn="l" defTabSz="548626" rtl="0" eaLnBrk="1" latinLnBrk="0" hangingPunct="1">
              <a:spcBef>
                <a:spcPct val="20000"/>
              </a:spcBef>
              <a:buFont typeface="Arial"/>
              <a:buChar char="•"/>
              <a:defRPr sz="2400" kern="1200">
                <a:solidFill>
                  <a:schemeClr val="tx1"/>
                </a:solidFill>
                <a:latin typeface="+mn-lt"/>
                <a:ea typeface="+mn-ea"/>
                <a:cs typeface="+mn-cs"/>
              </a:defRPr>
            </a:lvl8pPr>
            <a:lvl9pPr marL="4663323" indent="-274313" algn="l" defTabSz="548626" rtl="0" eaLnBrk="1" latinLnBrk="0" hangingPunct="1">
              <a:spcBef>
                <a:spcPct val="20000"/>
              </a:spcBef>
              <a:buFont typeface="Arial"/>
              <a:buChar char="•"/>
              <a:defRPr sz="2400" kern="1200">
                <a:solidFill>
                  <a:schemeClr val="tx1"/>
                </a:solidFill>
                <a:latin typeface="+mn-lt"/>
                <a:ea typeface="+mn-ea"/>
                <a:cs typeface="+mn-cs"/>
              </a:defRPr>
            </a:lvl9pPr>
          </a:lstStyle>
          <a:p>
            <a:pPr marL="0" indent="0">
              <a:buNone/>
            </a:pPr>
            <a:r>
              <a:rPr lang="nl-NL" sz="1000" dirty="0">
                <a:solidFill>
                  <a:schemeClr val="tx1"/>
                </a:solidFill>
              </a:rPr>
              <a:t>Based on a figure from </a:t>
            </a:r>
            <a:r>
              <a:rPr lang="en-US" sz="1000" dirty="0">
                <a:solidFill>
                  <a:schemeClr val="tx1"/>
                </a:solidFill>
                <a:cs typeface="Calibri"/>
              </a:rPr>
              <a:t>https://ubm.io/2YjGvFE</a:t>
            </a:r>
          </a:p>
          <a:p>
            <a:pPr marL="0" indent="0">
              <a:buNone/>
            </a:pPr>
            <a:r>
              <a:rPr lang="nl-NL" sz="1200" dirty="0">
                <a:solidFill>
                  <a:schemeClr val="bg1"/>
                </a:solidFill>
              </a:rPr>
              <a:t> </a:t>
            </a:r>
          </a:p>
        </p:txBody>
      </p:sp>
      <p:cxnSp>
        <p:nvCxnSpPr>
          <p:cNvPr id="7" name="Straight Arrow Connector 6">
            <a:extLst>
              <a:ext uri="{FF2B5EF4-FFF2-40B4-BE49-F238E27FC236}">
                <a16:creationId xmlns:a16="http://schemas.microsoft.com/office/drawing/2014/main" id="{94E7932A-6809-4F62-AF38-B644C32BBAFE}"/>
              </a:ext>
            </a:extLst>
          </p:cNvPr>
          <p:cNvCxnSpPr>
            <a:cxnSpLocks/>
          </p:cNvCxnSpPr>
          <p:nvPr/>
        </p:nvCxnSpPr>
        <p:spPr>
          <a:xfrm>
            <a:off x="5331627" y="2024109"/>
            <a:ext cx="884375" cy="2095130"/>
          </a:xfrm>
          <a:prstGeom prst="straightConnector1">
            <a:avLst/>
          </a:prstGeom>
          <a:ln w="19050" cap="flat" cmpd="sng" algn="ctr">
            <a:solidFill>
              <a:srgbClr val="FF0000"/>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965376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a:xfrm>
            <a:off x="576000" y="6210000"/>
            <a:ext cx="648000" cy="648000"/>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r>
              <a:rPr kumimoji="0" lang="de-DE" b="0" i="0" u="none" strike="noStrike" kern="1200" cap="none" spc="0" normalizeH="0" baseline="0" noProof="0" dirty="0">
                <a:ln>
                  <a:noFill/>
                </a:ln>
                <a:effectLst/>
                <a:uLnTx/>
                <a:uFillTx/>
              </a:rPr>
              <a:t>7</a:t>
            </a:r>
          </a:p>
        </p:txBody>
      </p:sp>
      <p:sp>
        <p:nvSpPr>
          <p:cNvPr id="3" name="Content Placeholder 2">
            <a:extLst>
              <a:ext uri="{FF2B5EF4-FFF2-40B4-BE49-F238E27FC236}">
                <a16:creationId xmlns:a16="http://schemas.microsoft.com/office/drawing/2014/main" id="{C512D0AF-AB78-4EAD-8D29-FEFB006603D6}"/>
              </a:ext>
            </a:extLst>
          </p:cNvPr>
          <p:cNvSpPr>
            <a:spLocks noGrp="1"/>
          </p:cNvSpPr>
          <p:nvPr>
            <p:ph idx="1"/>
          </p:nvPr>
        </p:nvSpPr>
        <p:spPr>
          <a:xfrm>
            <a:off x="576000" y="1656000"/>
            <a:ext cx="5400000" cy="4464000"/>
          </a:xfrm>
        </p:spPr>
        <p:txBody>
          <a:bodyPr vert="horz" lIns="91440" tIns="45720" rIns="91440" bIns="45720" rtlCol="0">
            <a:normAutofit/>
          </a:bodyPr>
          <a:lstStyle/>
          <a:p>
            <a:pPr>
              <a:lnSpc>
                <a:spcPct val="90000"/>
              </a:lnSpc>
            </a:pPr>
            <a:r>
              <a:rPr lang="en-US" sz="1900" dirty="0"/>
              <a:t>Tag memory pages with one of 16 available protection keys (</a:t>
            </a:r>
            <a:r>
              <a:rPr lang="en-US" sz="1900" b="1" dirty="0" err="1"/>
              <a:t>pkey_mprotect</a:t>
            </a:r>
            <a:r>
              <a:rPr lang="en-US" sz="1900" dirty="0"/>
              <a:t>)</a:t>
            </a:r>
          </a:p>
          <a:p>
            <a:pPr>
              <a:lnSpc>
                <a:spcPct val="90000"/>
              </a:lnSpc>
            </a:pPr>
            <a:r>
              <a:rPr lang="en-US" sz="1900" dirty="0"/>
              <a:t>New </a:t>
            </a:r>
            <a:r>
              <a:rPr lang="en-US" sz="1900" b="1" dirty="0"/>
              <a:t>unprivileged</a:t>
            </a:r>
            <a:r>
              <a:rPr lang="en-US" sz="1900" dirty="0"/>
              <a:t> 32-bit register (</a:t>
            </a:r>
            <a:r>
              <a:rPr lang="en-US" sz="1900" b="1" dirty="0"/>
              <a:t>PKRU</a:t>
            </a:r>
            <a:r>
              <a:rPr lang="en-US" sz="1900" dirty="0"/>
              <a:t>)</a:t>
            </a:r>
          </a:p>
          <a:p>
            <a:pPr lvl="1">
              <a:lnSpc>
                <a:spcPct val="90000"/>
              </a:lnSpc>
            </a:pPr>
            <a:r>
              <a:rPr lang="en-US" sz="1900" dirty="0"/>
              <a:t>Thread local</a:t>
            </a:r>
          </a:p>
          <a:p>
            <a:pPr lvl="1">
              <a:lnSpc>
                <a:spcPct val="90000"/>
              </a:lnSpc>
            </a:pPr>
            <a:r>
              <a:rPr lang="en-US" sz="1900" dirty="0"/>
              <a:t>Two bits (access disable, write disable) for each key</a:t>
            </a:r>
          </a:p>
          <a:p>
            <a:pPr lvl="1">
              <a:lnSpc>
                <a:spcPct val="90000"/>
              </a:lnSpc>
            </a:pPr>
            <a:r>
              <a:rPr lang="en-US" sz="1900" dirty="0"/>
              <a:t>Hardware checks </a:t>
            </a:r>
            <a:r>
              <a:rPr lang="en-US" sz="1900" b="1" dirty="0"/>
              <a:t>PKRU</a:t>
            </a:r>
            <a:r>
              <a:rPr lang="en-US" sz="1900" dirty="0"/>
              <a:t> at every memory access</a:t>
            </a:r>
          </a:p>
          <a:p>
            <a:pPr lvl="1">
              <a:lnSpc>
                <a:spcPct val="90000"/>
              </a:lnSpc>
            </a:pPr>
            <a:r>
              <a:rPr lang="en-US" sz="1900" dirty="0"/>
              <a:t>Accessed with new instructions: </a:t>
            </a:r>
            <a:r>
              <a:rPr lang="en-US" sz="1900" b="1" dirty="0" err="1"/>
              <a:t>wrpkru</a:t>
            </a:r>
            <a:r>
              <a:rPr lang="en-US" sz="1900" dirty="0"/>
              <a:t>, </a:t>
            </a:r>
            <a:r>
              <a:rPr lang="en-US" sz="1900" b="1" dirty="0" err="1"/>
              <a:t>rdpkru</a:t>
            </a:r>
            <a:endParaRPr lang="en-US" sz="1900" b="1" dirty="0"/>
          </a:p>
          <a:p>
            <a:pPr lvl="1">
              <a:lnSpc>
                <a:spcPct val="90000"/>
              </a:lnSpc>
            </a:pPr>
            <a:r>
              <a:rPr lang="en-US" sz="1900" dirty="0"/>
              <a:t>Accessed with </a:t>
            </a:r>
            <a:r>
              <a:rPr lang="en-US" sz="1900" b="1" dirty="0" err="1"/>
              <a:t>xrstor</a:t>
            </a:r>
            <a:r>
              <a:rPr lang="en-US" sz="1900" dirty="0"/>
              <a:t> (if bit 9 of </a:t>
            </a:r>
            <a:r>
              <a:rPr lang="en-US" sz="1900" b="1" dirty="0" err="1"/>
              <a:t>eax</a:t>
            </a:r>
            <a:r>
              <a:rPr lang="en-US" sz="1900" dirty="0"/>
              <a:t> register is set)</a:t>
            </a:r>
          </a:p>
        </p:txBody>
      </p:sp>
      <p:pic>
        <p:nvPicPr>
          <p:cNvPr id="10" name="Content Placeholder 4" descr="Diagram&#10;&#10;Description automatically generated">
            <a:extLst>
              <a:ext uri="{FF2B5EF4-FFF2-40B4-BE49-F238E27FC236}">
                <a16:creationId xmlns:a16="http://schemas.microsoft.com/office/drawing/2014/main" id="{D80B3E22-C681-4DF4-939E-1652E97D61AC}"/>
              </a:ext>
            </a:extLst>
          </p:cNvPr>
          <p:cNvPicPr>
            <a:picLocks noChangeAspect="1"/>
          </p:cNvPicPr>
          <p:nvPr/>
        </p:nvPicPr>
        <p:blipFill>
          <a:blip r:embed="rId3"/>
          <a:stretch>
            <a:fillRect/>
          </a:stretch>
        </p:blipFill>
        <p:spPr>
          <a:xfrm>
            <a:off x="6104221" y="1893876"/>
            <a:ext cx="5714388" cy="2938508"/>
          </a:xfrm>
          <a:prstGeom prst="rect">
            <a:avLst/>
          </a:prstGeom>
          <a:noFill/>
        </p:spPr>
      </p:pic>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207036"/>
            <a:ext cx="11041200" cy="1152000"/>
          </a:xfrm>
        </p:spPr>
        <p:txBody>
          <a:bodyPr anchor="ctr">
            <a:normAutofit/>
          </a:bodyPr>
          <a:lstStyle/>
          <a:p>
            <a:r>
              <a:rPr lang="en-US"/>
              <a:t>PKU</a:t>
            </a:r>
          </a:p>
        </p:txBody>
      </p:sp>
      <p:sp>
        <p:nvSpPr>
          <p:cNvPr id="6" name="Ondertitel 8">
            <a:extLst>
              <a:ext uri="{FF2B5EF4-FFF2-40B4-BE49-F238E27FC236}">
                <a16:creationId xmlns:a16="http://schemas.microsoft.com/office/drawing/2014/main" id="{B2113480-BA42-4025-A033-3E0455B23AF5}"/>
              </a:ext>
            </a:extLst>
          </p:cNvPr>
          <p:cNvSpPr txBox="1">
            <a:spLocks/>
          </p:cNvSpPr>
          <p:nvPr/>
        </p:nvSpPr>
        <p:spPr>
          <a:xfrm>
            <a:off x="7467692" y="4935369"/>
            <a:ext cx="2999081" cy="303140"/>
          </a:xfrm>
          <a:prstGeom prst="rect">
            <a:avLst/>
          </a:prstGeom>
        </p:spPr>
        <p:txBody>
          <a:bodyPr>
            <a:noAutofit/>
          </a:bodyPr>
          <a:lstStyle>
            <a:lvl1pPr marL="411470" indent="-411470" algn="l" defTabSz="548626" rtl="0" eaLnBrk="1" latinLnBrk="0" hangingPunct="1">
              <a:lnSpc>
                <a:spcPct val="140000"/>
              </a:lnSpc>
              <a:spcBef>
                <a:spcPct val="20000"/>
              </a:spcBef>
              <a:buClr>
                <a:schemeClr val="tx2"/>
              </a:buClr>
              <a:buSzPct val="100000"/>
              <a:buFont typeface="Arial" panose="020B0604020202020204" pitchFamily="34" charset="0"/>
              <a:buChar char="›"/>
              <a:defRPr sz="2400" b="0" i="0" kern="1200">
                <a:solidFill>
                  <a:srgbClr val="000000"/>
                </a:solidFill>
                <a:latin typeface="Arial"/>
                <a:ea typeface="+mn-ea"/>
                <a:cs typeface="Arial"/>
              </a:defRPr>
            </a:lvl1pPr>
            <a:lvl2pPr marL="891518" indent="-342891" algn="l" defTabSz="548626" rtl="0" eaLnBrk="1" latinLnBrk="0" hangingPunct="1">
              <a:lnSpc>
                <a:spcPct val="140000"/>
              </a:lnSpc>
              <a:spcBef>
                <a:spcPct val="20000"/>
              </a:spcBef>
              <a:buClr>
                <a:schemeClr val="tx1"/>
              </a:buClr>
              <a:buSzPct val="100000"/>
              <a:buFontTx/>
              <a:buBlip>
                <a:blip r:embed="rId4"/>
              </a:buBlip>
              <a:defRPr sz="2160" b="0" i="0" kern="1200">
                <a:solidFill>
                  <a:srgbClr val="000000"/>
                </a:solidFill>
                <a:latin typeface="Arial"/>
                <a:ea typeface="+mn-ea"/>
                <a:cs typeface="Arial"/>
              </a:defRPr>
            </a:lvl2pPr>
            <a:lvl3pPr marL="1371566" indent="-274313" algn="l" defTabSz="548626" rtl="0" eaLnBrk="1" latinLnBrk="0" hangingPunct="1">
              <a:lnSpc>
                <a:spcPct val="140000"/>
              </a:lnSpc>
              <a:spcBef>
                <a:spcPct val="20000"/>
              </a:spcBef>
              <a:buClr>
                <a:schemeClr val="tx2"/>
              </a:buClr>
              <a:buSzPct val="100000"/>
              <a:buFontTx/>
              <a:buBlip>
                <a:blip r:embed="rId5"/>
              </a:buBlip>
              <a:defRPr sz="1920" b="0" i="0" kern="1200">
                <a:solidFill>
                  <a:srgbClr val="000000"/>
                </a:solidFill>
                <a:latin typeface="Arial"/>
                <a:ea typeface="+mn-ea"/>
                <a:cs typeface="Arial"/>
              </a:defRPr>
            </a:lvl3pPr>
            <a:lvl4pPr marL="1920192" indent="-274313" algn="l" defTabSz="548626" rtl="0" eaLnBrk="1" latinLnBrk="0" hangingPunct="1">
              <a:lnSpc>
                <a:spcPct val="140000"/>
              </a:lnSpc>
              <a:spcBef>
                <a:spcPct val="20000"/>
              </a:spcBef>
              <a:buClr>
                <a:schemeClr val="tx1"/>
              </a:buClr>
              <a:buSzPct val="100000"/>
              <a:buFontTx/>
              <a:buBlip>
                <a:blip r:embed="rId6"/>
              </a:buBlip>
              <a:defRPr sz="1920" b="0" i="0" kern="1200">
                <a:solidFill>
                  <a:srgbClr val="000000"/>
                </a:solidFill>
                <a:latin typeface="Arial"/>
                <a:ea typeface="+mn-ea"/>
                <a:cs typeface="Arial"/>
              </a:defRPr>
            </a:lvl4pPr>
            <a:lvl5pPr marL="2575496" indent="-380990" algn="l" defTabSz="548626" rtl="0" eaLnBrk="1" latinLnBrk="0" hangingPunct="1">
              <a:lnSpc>
                <a:spcPct val="140000"/>
              </a:lnSpc>
              <a:spcBef>
                <a:spcPct val="20000"/>
              </a:spcBef>
              <a:buClr>
                <a:schemeClr val="tx2"/>
              </a:buClr>
              <a:buSzPct val="100000"/>
              <a:buFontTx/>
              <a:buBlip>
                <a:blip r:embed="rId7"/>
              </a:buBlip>
              <a:defRPr sz="1920" b="0" i="0" kern="1200">
                <a:solidFill>
                  <a:srgbClr val="000000"/>
                </a:solidFill>
                <a:latin typeface="Arial"/>
                <a:ea typeface="+mn-ea"/>
                <a:cs typeface="Arial"/>
              </a:defRPr>
            </a:lvl5pPr>
            <a:lvl6pPr marL="3017445" indent="-274313" algn="l" defTabSz="548626" rtl="0" eaLnBrk="1" latinLnBrk="0" hangingPunct="1">
              <a:spcBef>
                <a:spcPct val="20000"/>
              </a:spcBef>
              <a:buFont typeface="Arial"/>
              <a:buChar char="•"/>
              <a:defRPr sz="2400" kern="1200">
                <a:solidFill>
                  <a:schemeClr val="tx1"/>
                </a:solidFill>
                <a:latin typeface="+mn-lt"/>
                <a:ea typeface="+mn-ea"/>
                <a:cs typeface="+mn-cs"/>
              </a:defRPr>
            </a:lvl6pPr>
            <a:lvl7pPr marL="3566071" indent="-274313" algn="l" defTabSz="548626" rtl="0" eaLnBrk="1" latinLnBrk="0" hangingPunct="1">
              <a:spcBef>
                <a:spcPct val="20000"/>
              </a:spcBef>
              <a:buFont typeface="Arial"/>
              <a:buChar char="•"/>
              <a:defRPr sz="2400" kern="1200">
                <a:solidFill>
                  <a:schemeClr val="tx1"/>
                </a:solidFill>
                <a:latin typeface="+mn-lt"/>
                <a:ea typeface="+mn-ea"/>
                <a:cs typeface="+mn-cs"/>
              </a:defRPr>
            </a:lvl7pPr>
            <a:lvl8pPr marL="4114697" indent="-274313" algn="l" defTabSz="548626" rtl="0" eaLnBrk="1" latinLnBrk="0" hangingPunct="1">
              <a:spcBef>
                <a:spcPct val="20000"/>
              </a:spcBef>
              <a:buFont typeface="Arial"/>
              <a:buChar char="•"/>
              <a:defRPr sz="2400" kern="1200">
                <a:solidFill>
                  <a:schemeClr val="tx1"/>
                </a:solidFill>
                <a:latin typeface="+mn-lt"/>
                <a:ea typeface="+mn-ea"/>
                <a:cs typeface="+mn-cs"/>
              </a:defRPr>
            </a:lvl8pPr>
            <a:lvl9pPr marL="4663323" indent="-274313" algn="l" defTabSz="548626" rtl="0" eaLnBrk="1" latinLnBrk="0" hangingPunct="1">
              <a:spcBef>
                <a:spcPct val="20000"/>
              </a:spcBef>
              <a:buFont typeface="Arial"/>
              <a:buChar char="•"/>
              <a:defRPr sz="2400" kern="1200">
                <a:solidFill>
                  <a:schemeClr val="tx1"/>
                </a:solidFill>
                <a:latin typeface="+mn-lt"/>
                <a:ea typeface="+mn-ea"/>
                <a:cs typeface="+mn-cs"/>
              </a:defRPr>
            </a:lvl9pPr>
          </a:lstStyle>
          <a:p>
            <a:pPr marL="0" indent="0">
              <a:buNone/>
            </a:pPr>
            <a:r>
              <a:rPr lang="nl-NL" sz="1000" dirty="0">
                <a:solidFill>
                  <a:schemeClr val="tx1"/>
                </a:solidFill>
              </a:rPr>
              <a:t>Based on a figure from </a:t>
            </a:r>
            <a:r>
              <a:rPr lang="en-US" sz="1000" dirty="0">
                <a:solidFill>
                  <a:schemeClr val="tx1"/>
                </a:solidFill>
                <a:cs typeface="Calibri"/>
              </a:rPr>
              <a:t>https://ubm.io/2YjGvFE</a:t>
            </a:r>
          </a:p>
          <a:p>
            <a:pPr marL="0" indent="0">
              <a:buNone/>
            </a:pPr>
            <a:r>
              <a:rPr lang="nl-NL" sz="1200" dirty="0">
                <a:solidFill>
                  <a:schemeClr val="bg1"/>
                </a:solidFill>
              </a:rPr>
              <a:t> </a:t>
            </a:r>
          </a:p>
        </p:txBody>
      </p:sp>
      <p:cxnSp>
        <p:nvCxnSpPr>
          <p:cNvPr id="8" name="Straight Arrow Connector 7">
            <a:extLst>
              <a:ext uri="{FF2B5EF4-FFF2-40B4-BE49-F238E27FC236}">
                <a16:creationId xmlns:a16="http://schemas.microsoft.com/office/drawing/2014/main" id="{96D496EE-98A1-4CA5-9764-B5DD39544BCB}"/>
              </a:ext>
            </a:extLst>
          </p:cNvPr>
          <p:cNvCxnSpPr>
            <a:cxnSpLocks/>
          </p:cNvCxnSpPr>
          <p:nvPr/>
        </p:nvCxnSpPr>
        <p:spPr>
          <a:xfrm>
            <a:off x="5331627" y="2512381"/>
            <a:ext cx="3572676" cy="1686757"/>
          </a:xfrm>
          <a:prstGeom prst="straightConnector1">
            <a:avLst/>
          </a:prstGeom>
          <a:ln w="19050" cap="flat" cmpd="sng" algn="ctr">
            <a:solidFill>
              <a:srgbClr val="FF0000"/>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569718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a:xfrm>
            <a:off x="576000" y="6210000"/>
            <a:ext cx="648000" cy="648000"/>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r>
              <a:rPr kumimoji="0" lang="de-DE" b="0" i="0" u="none" strike="noStrike" kern="1200" cap="none" spc="0" normalizeH="0" baseline="0" noProof="0" dirty="0">
                <a:ln>
                  <a:noFill/>
                </a:ln>
                <a:effectLst/>
                <a:uLnTx/>
                <a:uFillTx/>
              </a:rPr>
              <a:t>7</a:t>
            </a:r>
          </a:p>
        </p:txBody>
      </p:sp>
      <p:sp>
        <p:nvSpPr>
          <p:cNvPr id="3" name="Content Placeholder 2">
            <a:extLst>
              <a:ext uri="{FF2B5EF4-FFF2-40B4-BE49-F238E27FC236}">
                <a16:creationId xmlns:a16="http://schemas.microsoft.com/office/drawing/2014/main" id="{C512D0AF-AB78-4EAD-8D29-FEFB006603D6}"/>
              </a:ext>
            </a:extLst>
          </p:cNvPr>
          <p:cNvSpPr>
            <a:spLocks noGrp="1"/>
          </p:cNvSpPr>
          <p:nvPr>
            <p:ph idx="1"/>
          </p:nvPr>
        </p:nvSpPr>
        <p:spPr>
          <a:xfrm>
            <a:off x="576000" y="1656000"/>
            <a:ext cx="5400000" cy="4464000"/>
          </a:xfrm>
        </p:spPr>
        <p:txBody>
          <a:bodyPr vert="horz" lIns="91440" tIns="45720" rIns="91440" bIns="45720" rtlCol="0">
            <a:normAutofit/>
          </a:bodyPr>
          <a:lstStyle/>
          <a:p>
            <a:pPr>
              <a:lnSpc>
                <a:spcPct val="90000"/>
              </a:lnSpc>
            </a:pPr>
            <a:r>
              <a:rPr lang="en-US" sz="1900" dirty="0"/>
              <a:t>Tag memory pages with one of 16 available protection keys (</a:t>
            </a:r>
            <a:r>
              <a:rPr lang="en-US" sz="1900" b="1" dirty="0" err="1"/>
              <a:t>pkey_mprotect</a:t>
            </a:r>
            <a:r>
              <a:rPr lang="en-US" sz="1900" dirty="0"/>
              <a:t>)</a:t>
            </a:r>
          </a:p>
          <a:p>
            <a:pPr>
              <a:lnSpc>
                <a:spcPct val="90000"/>
              </a:lnSpc>
            </a:pPr>
            <a:r>
              <a:rPr lang="en-US" sz="1900" dirty="0"/>
              <a:t>New </a:t>
            </a:r>
            <a:r>
              <a:rPr lang="en-US" sz="1900" b="1" dirty="0"/>
              <a:t>unprivileged</a:t>
            </a:r>
            <a:r>
              <a:rPr lang="en-US" sz="1900" dirty="0"/>
              <a:t> 32-bit register (</a:t>
            </a:r>
            <a:r>
              <a:rPr lang="en-US" sz="1900" b="1" dirty="0"/>
              <a:t>PKRU</a:t>
            </a:r>
            <a:r>
              <a:rPr lang="en-US" sz="1900" dirty="0"/>
              <a:t>)</a:t>
            </a:r>
          </a:p>
          <a:p>
            <a:pPr lvl="1">
              <a:lnSpc>
                <a:spcPct val="90000"/>
              </a:lnSpc>
            </a:pPr>
            <a:r>
              <a:rPr lang="en-US" sz="1900" dirty="0"/>
              <a:t>Thread local</a:t>
            </a:r>
          </a:p>
          <a:p>
            <a:pPr lvl="1">
              <a:lnSpc>
                <a:spcPct val="90000"/>
              </a:lnSpc>
            </a:pPr>
            <a:r>
              <a:rPr lang="en-US" sz="1900" dirty="0"/>
              <a:t>Two bits (access disable, write disable) for each key</a:t>
            </a:r>
          </a:p>
          <a:p>
            <a:pPr lvl="1">
              <a:lnSpc>
                <a:spcPct val="90000"/>
              </a:lnSpc>
            </a:pPr>
            <a:r>
              <a:rPr lang="en-US" sz="1900" dirty="0"/>
              <a:t>Hardware checks </a:t>
            </a:r>
            <a:r>
              <a:rPr lang="en-US" sz="1900" b="1" dirty="0"/>
              <a:t>PKRU</a:t>
            </a:r>
            <a:r>
              <a:rPr lang="en-US" sz="1900" dirty="0"/>
              <a:t> at every memory access</a:t>
            </a:r>
          </a:p>
          <a:p>
            <a:pPr lvl="1">
              <a:lnSpc>
                <a:spcPct val="90000"/>
              </a:lnSpc>
            </a:pPr>
            <a:r>
              <a:rPr lang="en-US" sz="1900" dirty="0"/>
              <a:t>Accessed with new instructions: </a:t>
            </a:r>
            <a:r>
              <a:rPr lang="en-US" sz="1900" b="1" dirty="0" err="1"/>
              <a:t>wrpkru</a:t>
            </a:r>
            <a:r>
              <a:rPr lang="en-US" sz="1900" dirty="0"/>
              <a:t>, </a:t>
            </a:r>
            <a:r>
              <a:rPr lang="en-US" sz="1900" b="1" dirty="0" err="1"/>
              <a:t>rdpkru</a:t>
            </a:r>
            <a:endParaRPr lang="en-US" sz="1900" b="1" dirty="0"/>
          </a:p>
          <a:p>
            <a:pPr lvl="1">
              <a:lnSpc>
                <a:spcPct val="90000"/>
              </a:lnSpc>
            </a:pPr>
            <a:r>
              <a:rPr lang="en-US" sz="1900" dirty="0"/>
              <a:t>Accessed with </a:t>
            </a:r>
            <a:r>
              <a:rPr lang="en-US" sz="1900" b="1" dirty="0" err="1"/>
              <a:t>xrstor</a:t>
            </a:r>
            <a:r>
              <a:rPr lang="en-US" sz="1900" dirty="0"/>
              <a:t> (if bit 9 of </a:t>
            </a:r>
            <a:r>
              <a:rPr lang="en-US" sz="1900" b="1" dirty="0" err="1"/>
              <a:t>eax</a:t>
            </a:r>
            <a:r>
              <a:rPr lang="en-US" sz="1900" dirty="0"/>
              <a:t> register is set)</a:t>
            </a:r>
          </a:p>
        </p:txBody>
      </p:sp>
      <p:pic>
        <p:nvPicPr>
          <p:cNvPr id="10" name="Content Placeholder 4" descr="Diagram&#10;&#10;Description automatically generated">
            <a:extLst>
              <a:ext uri="{FF2B5EF4-FFF2-40B4-BE49-F238E27FC236}">
                <a16:creationId xmlns:a16="http://schemas.microsoft.com/office/drawing/2014/main" id="{D80B3E22-C681-4DF4-939E-1652E97D61AC}"/>
              </a:ext>
            </a:extLst>
          </p:cNvPr>
          <p:cNvPicPr>
            <a:picLocks noChangeAspect="1"/>
          </p:cNvPicPr>
          <p:nvPr/>
        </p:nvPicPr>
        <p:blipFill>
          <a:blip r:embed="rId3"/>
          <a:stretch>
            <a:fillRect/>
          </a:stretch>
        </p:blipFill>
        <p:spPr>
          <a:xfrm>
            <a:off x="6104221" y="1893876"/>
            <a:ext cx="5714388" cy="2938508"/>
          </a:xfrm>
          <a:prstGeom prst="rect">
            <a:avLst/>
          </a:prstGeom>
          <a:noFill/>
        </p:spPr>
      </p:pic>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207036"/>
            <a:ext cx="11041200" cy="1152000"/>
          </a:xfrm>
        </p:spPr>
        <p:txBody>
          <a:bodyPr anchor="ctr">
            <a:normAutofit/>
          </a:bodyPr>
          <a:lstStyle/>
          <a:p>
            <a:r>
              <a:rPr lang="en-US"/>
              <a:t>PKU</a:t>
            </a:r>
          </a:p>
        </p:txBody>
      </p:sp>
      <p:sp>
        <p:nvSpPr>
          <p:cNvPr id="6" name="Ondertitel 8">
            <a:extLst>
              <a:ext uri="{FF2B5EF4-FFF2-40B4-BE49-F238E27FC236}">
                <a16:creationId xmlns:a16="http://schemas.microsoft.com/office/drawing/2014/main" id="{B2113480-BA42-4025-A033-3E0455B23AF5}"/>
              </a:ext>
            </a:extLst>
          </p:cNvPr>
          <p:cNvSpPr txBox="1">
            <a:spLocks/>
          </p:cNvSpPr>
          <p:nvPr/>
        </p:nvSpPr>
        <p:spPr>
          <a:xfrm>
            <a:off x="7467692" y="4935369"/>
            <a:ext cx="2999081" cy="303140"/>
          </a:xfrm>
          <a:prstGeom prst="rect">
            <a:avLst/>
          </a:prstGeom>
        </p:spPr>
        <p:txBody>
          <a:bodyPr>
            <a:noAutofit/>
          </a:bodyPr>
          <a:lstStyle>
            <a:lvl1pPr marL="411470" indent="-411470" algn="l" defTabSz="548626" rtl="0" eaLnBrk="1" latinLnBrk="0" hangingPunct="1">
              <a:lnSpc>
                <a:spcPct val="140000"/>
              </a:lnSpc>
              <a:spcBef>
                <a:spcPct val="20000"/>
              </a:spcBef>
              <a:buClr>
                <a:schemeClr val="tx2"/>
              </a:buClr>
              <a:buSzPct val="100000"/>
              <a:buFont typeface="Arial" panose="020B0604020202020204" pitchFamily="34" charset="0"/>
              <a:buChar char="›"/>
              <a:defRPr sz="2400" b="0" i="0" kern="1200">
                <a:solidFill>
                  <a:srgbClr val="000000"/>
                </a:solidFill>
                <a:latin typeface="Arial"/>
                <a:ea typeface="+mn-ea"/>
                <a:cs typeface="Arial"/>
              </a:defRPr>
            </a:lvl1pPr>
            <a:lvl2pPr marL="891518" indent="-342891" algn="l" defTabSz="548626" rtl="0" eaLnBrk="1" latinLnBrk="0" hangingPunct="1">
              <a:lnSpc>
                <a:spcPct val="140000"/>
              </a:lnSpc>
              <a:spcBef>
                <a:spcPct val="20000"/>
              </a:spcBef>
              <a:buClr>
                <a:schemeClr val="tx1"/>
              </a:buClr>
              <a:buSzPct val="100000"/>
              <a:buFontTx/>
              <a:buBlip>
                <a:blip r:embed="rId4"/>
              </a:buBlip>
              <a:defRPr sz="2160" b="0" i="0" kern="1200">
                <a:solidFill>
                  <a:srgbClr val="000000"/>
                </a:solidFill>
                <a:latin typeface="Arial"/>
                <a:ea typeface="+mn-ea"/>
                <a:cs typeface="Arial"/>
              </a:defRPr>
            </a:lvl2pPr>
            <a:lvl3pPr marL="1371566" indent="-274313" algn="l" defTabSz="548626" rtl="0" eaLnBrk="1" latinLnBrk="0" hangingPunct="1">
              <a:lnSpc>
                <a:spcPct val="140000"/>
              </a:lnSpc>
              <a:spcBef>
                <a:spcPct val="20000"/>
              </a:spcBef>
              <a:buClr>
                <a:schemeClr val="tx2"/>
              </a:buClr>
              <a:buSzPct val="100000"/>
              <a:buFontTx/>
              <a:buBlip>
                <a:blip r:embed="rId5"/>
              </a:buBlip>
              <a:defRPr sz="1920" b="0" i="0" kern="1200">
                <a:solidFill>
                  <a:srgbClr val="000000"/>
                </a:solidFill>
                <a:latin typeface="Arial"/>
                <a:ea typeface="+mn-ea"/>
                <a:cs typeface="Arial"/>
              </a:defRPr>
            </a:lvl3pPr>
            <a:lvl4pPr marL="1920192" indent="-274313" algn="l" defTabSz="548626" rtl="0" eaLnBrk="1" latinLnBrk="0" hangingPunct="1">
              <a:lnSpc>
                <a:spcPct val="140000"/>
              </a:lnSpc>
              <a:spcBef>
                <a:spcPct val="20000"/>
              </a:spcBef>
              <a:buClr>
                <a:schemeClr val="tx1"/>
              </a:buClr>
              <a:buSzPct val="100000"/>
              <a:buFontTx/>
              <a:buBlip>
                <a:blip r:embed="rId6"/>
              </a:buBlip>
              <a:defRPr sz="1920" b="0" i="0" kern="1200">
                <a:solidFill>
                  <a:srgbClr val="000000"/>
                </a:solidFill>
                <a:latin typeface="Arial"/>
                <a:ea typeface="+mn-ea"/>
                <a:cs typeface="Arial"/>
              </a:defRPr>
            </a:lvl4pPr>
            <a:lvl5pPr marL="2575496" indent="-380990" algn="l" defTabSz="548626" rtl="0" eaLnBrk="1" latinLnBrk="0" hangingPunct="1">
              <a:lnSpc>
                <a:spcPct val="140000"/>
              </a:lnSpc>
              <a:spcBef>
                <a:spcPct val="20000"/>
              </a:spcBef>
              <a:buClr>
                <a:schemeClr val="tx2"/>
              </a:buClr>
              <a:buSzPct val="100000"/>
              <a:buFontTx/>
              <a:buBlip>
                <a:blip r:embed="rId7"/>
              </a:buBlip>
              <a:defRPr sz="1920" b="0" i="0" kern="1200">
                <a:solidFill>
                  <a:srgbClr val="000000"/>
                </a:solidFill>
                <a:latin typeface="Arial"/>
                <a:ea typeface="+mn-ea"/>
                <a:cs typeface="Arial"/>
              </a:defRPr>
            </a:lvl5pPr>
            <a:lvl6pPr marL="3017445" indent="-274313" algn="l" defTabSz="548626" rtl="0" eaLnBrk="1" latinLnBrk="0" hangingPunct="1">
              <a:spcBef>
                <a:spcPct val="20000"/>
              </a:spcBef>
              <a:buFont typeface="Arial"/>
              <a:buChar char="•"/>
              <a:defRPr sz="2400" kern="1200">
                <a:solidFill>
                  <a:schemeClr val="tx1"/>
                </a:solidFill>
                <a:latin typeface="+mn-lt"/>
                <a:ea typeface="+mn-ea"/>
                <a:cs typeface="+mn-cs"/>
              </a:defRPr>
            </a:lvl6pPr>
            <a:lvl7pPr marL="3566071" indent="-274313" algn="l" defTabSz="548626" rtl="0" eaLnBrk="1" latinLnBrk="0" hangingPunct="1">
              <a:spcBef>
                <a:spcPct val="20000"/>
              </a:spcBef>
              <a:buFont typeface="Arial"/>
              <a:buChar char="•"/>
              <a:defRPr sz="2400" kern="1200">
                <a:solidFill>
                  <a:schemeClr val="tx1"/>
                </a:solidFill>
                <a:latin typeface="+mn-lt"/>
                <a:ea typeface="+mn-ea"/>
                <a:cs typeface="+mn-cs"/>
              </a:defRPr>
            </a:lvl7pPr>
            <a:lvl8pPr marL="4114697" indent="-274313" algn="l" defTabSz="548626" rtl="0" eaLnBrk="1" latinLnBrk="0" hangingPunct="1">
              <a:spcBef>
                <a:spcPct val="20000"/>
              </a:spcBef>
              <a:buFont typeface="Arial"/>
              <a:buChar char="•"/>
              <a:defRPr sz="2400" kern="1200">
                <a:solidFill>
                  <a:schemeClr val="tx1"/>
                </a:solidFill>
                <a:latin typeface="+mn-lt"/>
                <a:ea typeface="+mn-ea"/>
                <a:cs typeface="+mn-cs"/>
              </a:defRPr>
            </a:lvl8pPr>
            <a:lvl9pPr marL="4663323" indent="-274313" algn="l" defTabSz="548626" rtl="0" eaLnBrk="1" latinLnBrk="0" hangingPunct="1">
              <a:spcBef>
                <a:spcPct val="20000"/>
              </a:spcBef>
              <a:buFont typeface="Arial"/>
              <a:buChar char="•"/>
              <a:defRPr sz="2400" kern="1200">
                <a:solidFill>
                  <a:schemeClr val="tx1"/>
                </a:solidFill>
                <a:latin typeface="+mn-lt"/>
                <a:ea typeface="+mn-ea"/>
                <a:cs typeface="+mn-cs"/>
              </a:defRPr>
            </a:lvl9pPr>
          </a:lstStyle>
          <a:p>
            <a:pPr marL="0" indent="0">
              <a:buNone/>
            </a:pPr>
            <a:r>
              <a:rPr lang="nl-NL" sz="1000" dirty="0">
                <a:solidFill>
                  <a:schemeClr val="tx1"/>
                </a:solidFill>
              </a:rPr>
              <a:t>Based on a figure from </a:t>
            </a:r>
            <a:r>
              <a:rPr lang="en-US" sz="1000" dirty="0">
                <a:solidFill>
                  <a:schemeClr val="tx1"/>
                </a:solidFill>
                <a:cs typeface="Calibri"/>
              </a:rPr>
              <a:t>https://ubm.io/2YjGvFE</a:t>
            </a:r>
          </a:p>
          <a:p>
            <a:pPr marL="0" indent="0">
              <a:buNone/>
            </a:pPr>
            <a:r>
              <a:rPr lang="nl-NL" sz="1200" dirty="0">
                <a:solidFill>
                  <a:schemeClr val="bg1"/>
                </a:solidFill>
              </a:rPr>
              <a:t> </a:t>
            </a:r>
          </a:p>
        </p:txBody>
      </p:sp>
      <p:cxnSp>
        <p:nvCxnSpPr>
          <p:cNvPr id="9" name="Straight Arrow Connector 8">
            <a:extLst>
              <a:ext uri="{FF2B5EF4-FFF2-40B4-BE49-F238E27FC236}">
                <a16:creationId xmlns:a16="http://schemas.microsoft.com/office/drawing/2014/main" id="{795DE56E-E061-42BD-B3F2-548C90A80106}"/>
              </a:ext>
            </a:extLst>
          </p:cNvPr>
          <p:cNvCxnSpPr>
            <a:cxnSpLocks/>
          </p:cNvCxnSpPr>
          <p:nvPr/>
        </p:nvCxnSpPr>
        <p:spPr>
          <a:xfrm flipV="1">
            <a:off x="5894773" y="3266983"/>
            <a:ext cx="4731798" cy="506027"/>
          </a:xfrm>
          <a:prstGeom prst="straightConnector1">
            <a:avLst/>
          </a:prstGeom>
          <a:ln w="19050" cap="flat" cmpd="sng" algn="ctr">
            <a:solidFill>
              <a:srgbClr val="FF0000"/>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0021670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a:xfrm>
            <a:off x="576000" y="6210000"/>
            <a:ext cx="648000" cy="648000"/>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r>
              <a:rPr kumimoji="0" lang="de-DE" b="0" i="0" u="none" strike="noStrike" kern="1200" cap="none" spc="0" normalizeH="0" baseline="0" noProof="0" dirty="0">
                <a:ln>
                  <a:noFill/>
                </a:ln>
                <a:effectLst/>
                <a:uLnTx/>
                <a:uFillTx/>
              </a:rPr>
              <a:t>7</a:t>
            </a:r>
          </a:p>
        </p:txBody>
      </p:sp>
      <p:sp>
        <p:nvSpPr>
          <p:cNvPr id="3" name="Content Placeholder 2">
            <a:extLst>
              <a:ext uri="{FF2B5EF4-FFF2-40B4-BE49-F238E27FC236}">
                <a16:creationId xmlns:a16="http://schemas.microsoft.com/office/drawing/2014/main" id="{C512D0AF-AB78-4EAD-8D29-FEFB006603D6}"/>
              </a:ext>
            </a:extLst>
          </p:cNvPr>
          <p:cNvSpPr>
            <a:spLocks noGrp="1"/>
          </p:cNvSpPr>
          <p:nvPr>
            <p:ph idx="1"/>
          </p:nvPr>
        </p:nvSpPr>
        <p:spPr>
          <a:xfrm>
            <a:off x="576000" y="1656000"/>
            <a:ext cx="5400000" cy="4464000"/>
          </a:xfrm>
        </p:spPr>
        <p:txBody>
          <a:bodyPr vert="horz" lIns="91440" tIns="45720" rIns="91440" bIns="45720" rtlCol="0">
            <a:normAutofit/>
          </a:bodyPr>
          <a:lstStyle/>
          <a:p>
            <a:pPr>
              <a:lnSpc>
                <a:spcPct val="90000"/>
              </a:lnSpc>
            </a:pPr>
            <a:r>
              <a:rPr lang="en-US" sz="1900" dirty="0"/>
              <a:t>Tag memory pages with one of 16 available protection keys (</a:t>
            </a:r>
            <a:r>
              <a:rPr lang="en-US" sz="1900" b="1" dirty="0" err="1"/>
              <a:t>pkey_mprotect</a:t>
            </a:r>
            <a:r>
              <a:rPr lang="en-US" sz="1900" dirty="0"/>
              <a:t>)</a:t>
            </a:r>
          </a:p>
          <a:p>
            <a:pPr>
              <a:lnSpc>
                <a:spcPct val="90000"/>
              </a:lnSpc>
            </a:pPr>
            <a:r>
              <a:rPr lang="en-US" sz="1900" dirty="0"/>
              <a:t>New </a:t>
            </a:r>
            <a:r>
              <a:rPr lang="en-US" sz="1900" b="1" dirty="0"/>
              <a:t>unprivileged</a:t>
            </a:r>
            <a:r>
              <a:rPr lang="en-US" sz="1900" dirty="0"/>
              <a:t> 32-bit register (</a:t>
            </a:r>
            <a:r>
              <a:rPr lang="en-US" sz="1900" b="1" dirty="0"/>
              <a:t>PKRU</a:t>
            </a:r>
            <a:r>
              <a:rPr lang="en-US" sz="1900" dirty="0"/>
              <a:t>)</a:t>
            </a:r>
          </a:p>
          <a:p>
            <a:pPr lvl="1">
              <a:lnSpc>
                <a:spcPct val="90000"/>
              </a:lnSpc>
            </a:pPr>
            <a:r>
              <a:rPr lang="en-US" sz="1900" dirty="0"/>
              <a:t>Thread local</a:t>
            </a:r>
          </a:p>
          <a:p>
            <a:pPr lvl="1">
              <a:lnSpc>
                <a:spcPct val="90000"/>
              </a:lnSpc>
            </a:pPr>
            <a:r>
              <a:rPr lang="en-US" sz="1900" dirty="0"/>
              <a:t>Two bits (access disable, write disable) for each key</a:t>
            </a:r>
          </a:p>
          <a:p>
            <a:pPr lvl="1">
              <a:lnSpc>
                <a:spcPct val="90000"/>
              </a:lnSpc>
            </a:pPr>
            <a:r>
              <a:rPr lang="en-US" sz="1900" dirty="0"/>
              <a:t>Hardware checks </a:t>
            </a:r>
            <a:r>
              <a:rPr lang="en-US" sz="1900" b="1" dirty="0"/>
              <a:t>PKRU</a:t>
            </a:r>
            <a:r>
              <a:rPr lang="en-US" sz="1900" dirty="0"/>
              <a:t> at every memory access</a:t>
            </a:r>
          </a:p>
          <a:p>
            <a:pPr lvl="1">
              <a:lnSpc>
                <a:spcPct val="90000"/>
              </a:lnSpc>
            </a:pPr>
            <a:r>
              <a:rPr lang="en-US" sz="1900" dirty="0"/>
              <a:t>Accessed with new instructions: </a:t>
            </a:r>
            <a:r>
              <a:rPr lang="en-US" sz="1900" b="1" dirty="0" err="1"/>
              <a:t>wrpkru</a:t>
            </a:r>
            <a:r>
              <a:rPr lang="en-US" sz="1900" dirty="0"/>
              <a:t>, </a:t>
            </a:r>
            <a:r>
              <a:rPr lang="en-US" sz="1900" b="1" dirty="0" err="1"/>
              <a:t>rdpkru</a:t>
            </a:r>
            <a:endParaRPr lang="en-US" sz="1900" b="1" dirty="0"/>
          </a:p>
          <a:p>
            <a:pPr lvl="1">
              <a:lnSpc>
                <a:spcPct val="90000"/>
              </a:lnSpc>
            </a:pPr>
            <a:r>
              <a:rPr lang="en-US" sz="1900" dirty="0"/>
              <a:t>Accessed with </a:t>
            </a:r>
            <a:r>
              <a:rPr lang="en-US" sz="1900" b="1" dirty="0" err="1"/>
              <a:t>xrstor</a:t>
            </a:r>
            <a:r>
              <a:rPr lang="en-US" sz="1900" dirty="0"/>
              <a:t> (if bit 9 of </a:t>
            </a:r>
            <a:r>
              <a:rPr lang="en-US" sz="1900" b="1" dirty="0" err="1"/>
              <a:t>eax</a:t>
            </a:r>
            <a:r>
              <a:rPr lang="en-US" sz="1900" dirty="0"/>
              <a:t> register is set)</a:t>
            </a:r>
          </a:p>
        </p:txBody>
      </p:sp>
      <p:pic>
        <p:nvPicPr>
          <p:cNvPr id="10" name="Content Placeholder 4" descr="Diagram&#10;&#10;Description automatically generated">
            <a:extLst>
              <a:ext uri="{FF2B5EF4-FFF2-40B4-BE49-F238E27FC236}">
                <a16:creationId xmlns:a16="http://schemas.microsoft.com/office/drawing/2014/main" id="{D80B3E22-C681-4DF4-939E-1652E97D61AC}"/>
              </a:ext>
            </a:extLst>
          </p:cNvPr>
          <p:cNvPicPr>
            <a:picLocks noChangeAspect="1"/>
          </p:cNvPicPr>
          <p:nvPr/>
        </p:nvPicPr>
        <p:blipFill>
          <a:blip r:embed="rId3"/>
          <a:stretch>
            <a:fillRect/>
          </a:stretch>
        </p:blipFill>
        <p:spPr>
          <a:xfrm>
            <a:off x="6104221" y="1893876"/>
            <a:ext cx="5714388" cy="2938508"/>
          </a:xfrm>
          <a:prstGeom prst="rect">
            <a:avLst/>
          </a:prstGeom>
          <a:noFill/>
        </p:spPr>
      </p:pic>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207036"/>
            <a:ext cx="11041200" cy="1152000"/>
          </a:xfrm>
        </p:spPr>
        <p:txBody>
          <a:bodyPr anchor="ctr">
            <a:normAutofit/>
          </a:bodyPr>
          <a:lstStyle/>
          <a:p>
            <a:r>
              <a:rPr lang="en-US"/>
              <a:t>PKU</a:t>
            </a:r>
          </a:p>
        </p:txBody>
      </p:sp>
      <p:sp>
        <p:nvSpPr>
          <p:cNvPr id="6" name="Ondertitel 8">
            <a:extLst>
              <a:ext uri="{FF2B5EF4-FFF2-40B4-BE49-F238E27FC236}">
                <a16:creationId xmlns:a16="http://schemas.microsoft.com/office/drawing/2014/main" id="{B2113480-BA42-4025-A033-3E0455B23AF5}"/>
              </a:ext>
            </a:extLst>
          </p:cNvPr>
          <p:cNvSpPr txBox="1">
            <a:spLocks/>
          </p:cNvSpPr>
          <p:nvPr/>
        </p:nvSpPr>
        <p:spPr>
          <a:xfrm>
            <a:off x="7467692" y="4935369"/>
            <a:ext cx="2999081" cy="303140"/>
          </a:xfrm>
          <a:prstGeom prst="rect">
            <a:avLst/>
          </a:prstGeom>
        </p:spPr>
        <p:txBody>
          <a:bodyPr>
            <a:noAutofit/>
          </a:bodyPr>
          <a:lstStyle>
            <a:lvl1pPr marL="411470" indent="-411470" algn="l" defTabSz="548626" rtl="0" eaLnBrk="1" latinLnBrk="0" hangingPunct="1">
              <a:lnSpc>
                <a:spcPct val="140000"/>
              </a:lnSpc>
              <a:spcBef>
                <a:spcPct val="20000"/>
              </a:spcBef>
              <a:buClr>
                <a:schemeClr val="tx2"/>
              </a:buClr>
              <a:buSzPct val="100000"/>
              <a:buFont typeface="Arial" panose="020B0604020202020204" pitchFamily="34" charset="0"/>
              <a:buChar char="›"/>
              <a:defRPr sz="2400" b="0" i="0" kern="1200">
                <a:solidFill>
                  <a:srgbClr val="000000"/>
                </a:solidFill>
                <a:latin typeface="Arial"/>
                <a:ea typeface="+mn-ea"/>
                <a:cs typeface="Arial"/>
              </a:defRPr>
            </a:lvl1pPr>
            <a:lvl2pPr marL="891518" indent="-342891" algn="l" defTabSz="548626" rtl="0" eaLnBrk="1" latinLnBrk="0" hangingPunct="1">
              <a:lnSpc>
                <a:spcPct val="140000"/>
              </a:lnSpc>
              <a:spcBef>
                <a:spcPct val="20000"/>
              </a:spcBef>
              <a:buClr>
                <a:schemeClr val="tx1"/>
              </a:buClr>
              <a:buSzPct val="100000"/>
              <a:buFontTx/>
              <a:buBlip>
                <a:blip r:embed="rId4"/>
              </a:buBlip>
              <a:defRPr sz="2160" b="0" i="0" kern="1200">
                <a:solidFill>
                  <a:srgbClr val="000000"/>
                </a:solidFill>
                <a:latin typeface="Arial"/>
                <a:ea typeface="+mn-ea"/>
                <a:cs typeface="Arial"/>
              </a:defRPr>
            </a:lvl2pPr>
            <a:lvl3pPr marL="1371566" indent="-274313" algn="l" defTabSz="548626" rtl="0" eaLnBrk="1" latinLnBrk="0" hangingPunct="1">
              <a:lnSpc>
                <a:spcPct val="140000"/>
              </a:lnSpc>
              <a:spcBef>
                <a:spcPct val="20000"/>
              </a:spcBef>
              <a:buClr>
                <a:schemeClr val="tx2"/>
              </a:buClr>
              <a:buSzPct val="100000"/>
              <a:buFontTx/>
              <a:buBlip>
                <a:blip r:embed="rId5"/>
              </a:buBlip>
              <a:defRPr sz="1920" b="0" i="0" kern="1200">
                <a:solidFill>
                  <a:srgbClr val="000000"/>
                </a:solidFill>
                <a:latin typeface="Arial"/>
                <a:ea typeface="+mn-ea"/>
                <a:cs typeface="Arial"/>
              </a:defRPr>
            </a:lvl3pPr>
            <a:lvl4pPr marL="1920192" indent="-274313" algn="l" defTabSz="548626" rtl="0" eaLnBrk="1" latinLnBrk="0" hangingPunct="1">
              <a:lnSpc>
                <a:spcPct val="140000"/>
              </a:lnSpc>
              <a:spcBef>
                <a:spcPct val="20000"/>
              </a:spcBef>
              <a:buClr>
                <a:schemeClr val="tx1"/>
              </a:buClr>
              <a:buSzPct val="100000"/>
              <a:buFontTx/>
              <a:buBlip>
                <a:blip r:embed="rId6"/>
              </a:buBlip>
              <a:defRPr sz="1920" b="0" i="0" kern="1200">
                <a:solidFill>
                  <a:srgbClr val="000000"/>
                </a:solidFill>
                <a:latin typeface="Arial"/>
                <a:ea typeface="+mn-ea"/>
                <a:cs typeface="Arial"/>
              </a:defRPr>
            </a:lvl4pPr>
            <a:lvl5pPr marL="2575496" indent="-380990" algn="l" defTabSz="548626" rtl="0" eaLnBrk="1" latinLnBrk="0" hangingPunct="1">
              <a:lnSpc>
                <a:spcPct val="140000"/>
              </a:lnSpc>
              <a:spcBef>
                <a:spcPct val="20000"/>
              </a:spcBef>
              <a:buClr>
                <a:schemeClr val="tx2"/>
              </a:buClr>
              <a:buSzPct val="100000"/>
              <a:buFontTx/>
              <a:buBlip>
                <a:blip r:embed="rId7"/>
              </a:buBlip>
              <a:defRPr sz="1920" b="0" i="0" kern="1200">
                <a:solidFill>
                  <a:srgbClr val="000000"/>
                </a:solidFill>
                <a:latin typeface="Arial"/>
                <a:ea typeface="+mn-ea"/>
                <a:cs typeface="Arial"/>
              </a:defRPr>
            </a:lvl5pPr>
            <a:lvl6pPr marL="3017445" indent="-274313" algn="l" defTabSz="548626" rtl="0" eaLnBrk="1" latinLnBrk="0" hangingPunct="1">
              <a:spcBef>
                <a:spcPct val="20000"/>
              </a:spcBef>
              <a:buFont typeface="Arial"/>
              <a:buChar char="•"/>
              <a:defRPr sz="2400" kern="1200">
                <a:solidFill>
                  <a:schemeClr val="tx1"/>
                </a:solidFill>
                <a:latin typeface="+mn-lt"/>
                <a:ea typeface="+mn-ea"/>
                <a:cs typeface="+mn-cs"/>
              </a:defRPr>
            </a:lvl6pPr>
            <a:lvl7pPr marL="3566071" indent="-274313" algn="l" defTabSz="548626" rtl="0" eaLnBrk="1" latinLnBrk="0" hangingPunct="1">
              <a:spcBef>
                <a:spcPct val="20000"/>
              </a:spcBef>
              <a:buFont typeface="Arial"/>
              <a:buChar char="•"/>
              <a:defRPr sz="2400" kern="1200">
                <a:solidFill>
                  <a:schemeClr val="tx1"/>
                </a:solidFill>
                <a:latin typeface="+mn-lt"/>
                <a:ea typeface="+mn-ea"/>
                <a:cs typeface="+mn-cs"/>
              </a:defRPr>
            </a:lvl7pPr>
            <a:lvl8pPr marL="4114697" indent="-274313" algn="l" defTabSz="548626" rtl="0" eaLnBrk="1" latinLnBrk="0" hangingPunct="1">
              <a:spcBef>
                <a:spcPct val="20000"/>
              </a:spcBef>
              <a:buFont typeface="Arial"/>
              <a:buChar char="•"/>
              <a:defRPr sz="2400" kern="1200">
                <a:solidFill>
                  <a:schemeClr val="tx1"/>
                </a:solidFill>
                <a:latin typeface="+mn-lt"/>
                <a:ea typeface="+mn-ea"/>
                <a:cs typeface="+mn-cs"/>
              </a:defRPr>
            </a:lvl8pPr>
            <a:lvl9pPr marL="4663323" indent="-274313" algn="l" defTabSz="548626" rtl="0" eaLnBrk="1" latinLnBrk="0" hangingPunct="1">
              <a:spcBef>
                <a:spcPct val="20000"/>
              </a:spcBef>
              <a:buFont typeface="Arial"/>
              <a:buChar char="•"/>
              <a:defRPr sz="2400" kern="1200">
                <a:solidFill>
                  <a:schemeClr val="tx1"/>
                </a:solidFill>
                <a:latin typeface="+mn-lt"/>
                <a:ea typeface="+mn-ea"/>
                <a:cs typeface="+mn-cs"/>
              </a:defRPr>
            </a:lvl9pPr>
          </a:lstStyle>
          <a:p>
            <a:pPr marL="0" indent="0">
              <a:buNone/>
            </a:pPr>
            <a:r>
              <a:rPr lang="nl-NL" sz="1000" dirty="0">
                <a:solidFill>
                  <a:schemeClr val="tx1"/>
                </a:solidFill>
              </a:rPr>
              <a:t>Based on a figure from </a:t>
            </a:r>
            <a:r>
              <a:rPr lang="en-US" sz="1000" dirty="0">
                <a:solidFill>
                  <a:schemeClr val="tx1"/>
                </a:solidFill>
                <a:cs typeface="Calibri"/>
              </a:rPr>
              <a:t>https://ubm.io/2YjGvFE</a:t>
            </a:r>
          </a:p>
          <a:p>
            <a:pPr marL="0" indent="0">
              <a:buNone/>
            </a:pPr>
            <a:r>
              <a:rPr lang="nl-NL" sz="1200" dirty="0">
                <a:solidFill>
                  <a:schemeClr val="bg1"/>
                </a:solidFill>
              </a:rPr>
              <a:t> </a:t>
            </a:r>
          </a:p>
        </p:txBody>
      </p:sp>
    </p:spTree>
    <p:extLst>
      <p:ext uri="{BB962C8B-B14F-4D97-AF65-F5344CB8AC3E}">
        <p14:creationId xmlns:p14="http://schemas.microsoft.com/office/powerpoint/2010/main" val="9750108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12D0AF-AB78-4EAD-8D29-FEFB006603D6}"/>
              </a:ext>
            </a:extLst>
          </p:cNvPr>
          <p:cNvSpPr>
            <a:spLocks noGrp="1"/>
          </p:cNvSpPr>
          <p:nvPr>
            <p:ph idx="1"/>
          </p:nvPr>
        </p:nvSpPr>
        <p:spPr>
          <a:xfrm>
            <a:off x="576000" y="1656000"/>
            <a:ext cx="10739697" cy="4464000"/>
          </a:xfrm>
        </p:spPr>
        <p:txBody>
          <a:bodyPr vert="horz" lIns="91440" tIns="45720" rIns="91440" bIns="45720" rtlCol="0" anchor="t">
            <a:normAutofit/>
          </a:bodyPr>
          <a:lstStyle/>
          <a:p>
            <a:pPr marL="0" indent="0">
              <a:buNone/>
            </a:pPr>
            <a:br>
              <a:rPr lang="en-US" dirty="0"/>
            </a:br>
            <a:endParaRPr lang="en-US" dirty="0">
              <a:cs typeface="Arial"/>
            </a:endParaRPr>
          </a:p>
          <a:p>
            <a:endParaRPr lang="en-US" dirty="0">
              <a:cs typeface="Calibri"/>
            </a:endParaRPr>
          </a:p>
        </p:txBody>
      </p:sp>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FFFFFF"/>
                </a:solidFill>
                <a:effectLst/>
                <a:uLnTx/>
                <a:uFillTx/>
                <a:latin typeface="Arial" charset="0"/>
                <a:ea typeface="+mn-ea"/>
                <a:cs typeface="+mn-cs"/>
              </a:rPr>
              <a:t>10</a:t>
            </a:r>
          </a:p>
        </p:txBody>
      </p:sp>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154785"/>
            <a:ext cx="11041200" cy="1152000"/>
          </a:xfrm>
        </p:spPr>
        <p:txBody>
          <a:bodyPr/>
          <a:lstStyle/>
          <a:p>
            <a:r>
              <a:rPr lang="en-US" dirty="0">
                <a:latin typeface="Arial"/>
                <a:cs typeface="Calibri Light"/>
              </a:rPr>
              <a:t>XOM</a:t>
            </a:r>
            <a:endParaRPr lang="en-US" dirty="0">
              <a:cs typeface="Calibri Light"/>
            </a:endParaRPr>
          </a:p>
        </p:txBody>
      </p:sp>
      <p:sp>
        <p:nvSpPr>
          <p:cNvPr id="5" name="Content Placeholder 2">
            <a:extLst>
              <a:ext uri="{FF2B5EF4-FFF2-40B4-BE49-F238E27FC236}">
                <a16:creationId xmlns:a16="http://schemas.microsoft.com/office/drawing/2014/main" id="{69C324AC-9721-4748-8AE1-B536572E4AE0}"/>
              </a:ext>
            </a:extLst>
          </p:cNvPr>
          <p:cNvSpPr txBox="1">
            <a:spLocks/>
          </p:cNvSpPr>
          <p:nvPr/>
        </p:nvSpPr>
        <p:spPr>
          <a:xfrm>
            <a:off x="728400" y="1808400"/>
            <a:ext cx="10739697" cy="4464000"/>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Protection Keys can be used for </a:t>
            </a:r>
            <a:r>
              <a:rPr lang="en-US" dirty="0" err="1"/>
              <a:t>eXecutable</a:t>
            </a:r>
            <a:r>
              <a:rPr lang="en-US" dirty="0"/>
              <a:t> Only Memory (XOM)</a:t>
            </a:r>
          </a:p>
          <a:p>
            <a:r>
              <a:rPr lang="en-US" dirty="0"/>
              <a:t>Effective mitigation against advanced code-reuse attacks that rely on reading code</a:t>
            </a:r>
          </a:p>
          <a:p>
            <a:r>
              <a:rPr lang="en-US" dirty="0"/>
              <a:t>Support of XOM in Linux 4.9+</a:t>
            </a:r>
          </a:p>
          <a:p>
            <a:pPr lvl="1"/>
            <a:r>
              <a:rPr lang="en-US" b="1" dirty="0" err="1"/>
              <a:t>mprotect</a:t>
            </a:r>
            <a:r>
              <a:rPr lang="en-US" b="1" dirty="0"/>
              <a:t>(</a:t>
            </a:r>
            <a:r>
              <a:rPr lang="en-US" b="1" dirty="0" err="1"/>
              <a:t>addr</a:t>
            </a:r>
            <a:r>
              <a:rPr lang="en-US" b="1" dirty="0"/>
              <a:t>, PROT_EXEC) </a:t>
            </a:r>
            <a:r>
              <a:rPr lang="en-US" dirty="0"/>
              <a:t>makes code pages executable only</a:t>
            </a:r>
          </a:p>
          <a:p>
            <a:pPr marL="0" indent="0">
              <a:buNone/>
            </a:pPr>
            <a:br>
              <a:rPr lang="en-US" dirty="0"/>
            </a:br>
            <a:endParaRPr lang="en-US" dirty="0">
              <a:cs typeface="Arial"/>
            </a:endParaRPr>
          </a:p>
          <a:p>
            <a:endParaRPr lang="en-US" dirty="0">
              <a:cs typeface="Calibri"/>
            </a:endParaRPr>
          </a:p>
        </p:txBody>
      </p:sp>
      <p:pic>
        <p:nvPicPr>
          <p:cNvPr id="8" name="Picture 7" descr="A picture containing text, indoor&#10;&#10;Description automatically generated">
            <a:extLst>
              <a:ext uri="{FF2B5EF4-FFF2-40B4-BE49-F238E27FC236}">
                <a16:creationId xmlns:a16="http://schemas.microsoft.com/office/drawing/2014/main" id="{A1171E59-6E6F-404B-8B85-C774E95AE9D5}"/>
              </a:ext>
            </a:extLst>
          </p:cNvPr>
          <p:cNvPicPr>
            <a:picLocks noChangeAspect="1"/>
          </p:cNvPicPr>
          <p:nvPr/>
        </p:nvPicPr>
        <p:blipFill>
          <a:blip r:embed="rId3"/>
          <a:stretch>
            <a:fillRect/>
          </a:stretch>
        </p:blipFill>
        <p:spPr>
          <a:xfrm>
            <a:off x="10132363" y="-204120"/>
            <a:ext cx="2059637" cy="2012520"/>
          </a:xfrm>
          <a:prstGeom prst="rect">
            <a:avLst/>
          </a:prstGeom>
        </p:spPr>
      </p:pic>
    </p:spTree>
    <p:extLst>
      <p:ext uri="{BB962C8B-B14F-4D97-AF65-F5344CB8AC3E}">
        <p14:creationId xmlns:p14="http://schemas.microsoft.com/office/powerpoint/2010/main" val="1746595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a:xfrm>
            <a:off x="576000" y="6210000"/>
            <a:ext cx="648000" cy="648000"/>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r>
              <a:rPr lang="de-DE" dirty="0"/>
              <a:t>5</a:t>
            </a:r>
            <a:endParaRPr kumimoji="0" lang="de-DE" b="0" i="0" u="none" strike="noStrike" kern="1200" cap="none" spc="0" normalizeH="0" baseline="0" noProof="0" dirty="0">
              <a:ln>
                <a:noFill/>
              </a:ln>
              <a:effectLst/>
              <a:uLnTx/>
              <a:uFillTx/>
            </a:endParaRPr>
          </a:p>
        </p:txBody>
      </p:sp>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207036"/>
            <a:ext cx="11041200" cy="1152000"/>
          </a:xfrm>
        </p:spPr>
        <p:txBody>
          <a:bodyPr anchor="ctr">
            <a:normAutofit/>
          </a:bodyPr>
          <a:lstStyle/>
          <a:p>
            <a:r>
              <a:rPr lang="en-US" dirty="0">
                <a:latin typeface="Arial"/>
                <a:cs typeface="Calibri Light"/>
              </a:rPr>
              <a:t>In-Process Isolation</a:t>
            </a:r>
            <a:endParaRPr lang="en-US" dirty="0"/>
          </a:p>
        </p:txBody>
      </p:sp>
      <p:sp>
        <p:nvSpPr>
          <p:cNvPr id="13" name="Tijdelijke aanduiding voor dianummer 16">
            <a:extLst>
              <a:ext uri="{FF2B5EF4-FFF2-40B4-BE49-F238E27FC236}">
                <a16:creationId xmlns:a16="http://schemas.microsoft.com/office/drawing/2014/main" id="{E2DF673A-2D99-4B4F-A7AA-EACC89259844}"/>
              </a:ext>
            </a:extLst>
          </p:cNvPr>
          <p:cNvSpPr txBox="1">
            <a:spLocks/>
          </p:cNvSpPr>
          <p:nvPr/>
        </p:nvSpPr>
        <p:spPr>
          <a:xfrm>
            <a:off x="8195999" y="7820975"/>
            <a:ext cx="648000" cy="648000"/>
          </a:xfrm>
          <a:prstGeom prst="rect">
            <a:avLst/>
          </a:prstGeom>
        </p:spPr>
        <p:txBody>
          <a:bodyPr vert="horz" lIns="0" tIns="0" rIns="0" bIns="0" rtlCol="0" anchor="ctr"/>
          <a:lstStyle>
            <a:defPPr>
              <a:defRPr lang="en-US"/>
            </a:defPPr>
            <a:lvl1pPr marL="0" algn="l"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e-DE">
                <a:solidFill>
                  <a:srgbClr val="FFFFFF"/>
                </a:solidFill>
              </a:rPr>
              <a:t>4</a:t>
            </a:r>
            <a:endParaRPr lang="de-DE" dirty="0">
              <a:solidFill>
                <a:srgbClr val="FFFFFF"/>
              </a:solidFill>
            </a:endParaRPr>
          </a:p>
        </p:txBody>
      </p:sp>
      <p:sp>
        <p:nvSpPr>
          <p:cNvPr id="21" name="Content Placeholder 2">
            <a:extLst>
              <a:ext uri="{FF2B5EF4-FFF2-40B4-BE49-F238E27FC236}">
                <a16:creationId xmlns:a16="http://schemas.microsoft.com/office/drawing/2014/main" id="{62EC3C8A-759D-4CF2-BA3D-0D87B1066646}"/>
              </a:ext>
            </a:extLst>
          </p:cNvPr>
          <p:cNvSpPr>
            <a:spLocks noGrp="1"/>
          </p:cNvSpPr>
          <p:nvPr>
            <p:ph idx="1"/>
          </p:nvPr>
        </p:nvSpPr>
        <p:spPr>
          <a:xfrm>
            <a:off x="6649653" y="3186112"/>
            <a:ext cx="6139125" cy="2064573"/>
          </a:xfrm>
        </p:spPr>
        <p:txBody>
          <a:bodyPr vert="horz" lIns="91440" tIns="45720" rIns="91440" bIns="45720" rtlCol="0" anchor="t">
            <a:normAutofit/>
          </a:bodyPr>
          <a:lstStyle/>
          <a:p>
            <a:r>
              <a:rPr lang="en-US" dirty="0">
                <a:latin typeface="Arial"/>
                <a:cs typeface="Calibri"/>
              </a:rPr>
              <a:t>Avoids (most) performance issues</a:t>
            </a:r>
          </a:p>
          <a:p>
            <a:r>
              <a:rPr lang="en-US" dirty="0">
                <a:latin typeface="Arial"/>
                <a:cs typeface="Calibri"/>
              </a:rPr>
              <a:t>Fine-grained isolation</a:t>
            </a:r>
          </a:p>
          <a:p>
            <a:r>
              <a:rPr lang="en-US" dirty="0">
                <a:latin typeface="Arial"/>
                <a:cs typeface="Calibri"/>
              </a:rPr>
              <a:t>Not enforced by the OS</a:t>
            </a:r>
          </a:p>
        </p:txBody>
      </p:sp>
      <p:pic>
        <p:nvPicPr>
          <p:cNvPr id="22" name="Picture 21" descr="Icon&#10;&#10;Description automatically generated">
            <a:extLst>
              <a:ext uri="{FF2B5EF4-FFF2-40B4-BE49-F238E27FC236}">
                <a16:creationId xmlns:a16="http://schemas.microsoft.com/office/drawing/2014/main" id="{28E25748-1D07-4F28-83E3-D392F9A989A1}"/>
              </a:ext>
            </a:extLst>
          </p:cNvPr>
          <p:cNvPicPr>
            <a:picLocks noChangeAspect="1"/>
          </p:cNvPicPr>
          <p:nvPr/>
        </p:nvPicPr>
        <p:blipFill>
          <a:blip r:embed="rId3"/>
          <a:stretch>
            <a:fillRect/>
          </a:stretch>
        </p:blipFill>
        <p:spPr>
          <a:xfrm>
            <a:off x="11693336" y="3186112"/>
            <a:ext cx="476317" cy="447738"/>
          </a:xfrm>
          <a:prstGeom prst="rect">
            <a:avLst/>
          </a:prstGeom>
        </p:spPr>
      </p:pic>
      <p:pic>
        <p:nvPicPr>
          <p:cNvPr id="23" name="Picture 22" descr="Icon&#10;&#10;Description automatically generated">
            <a:extLst>
              <a:ext uri="{FF2B5EF4-FFF2-40B4-BE49-F238E27FC236}">
                <a16:creationId xmlns:a16="http://schemas.microsoft.com/office/drawing/2014/main" id="{7398AFDE-20FE-4948-BFBF-08A4138162CF}"/>
              </a:ext>
            </a:extLst>
          </p:cNvPr>
          <p:cNvPicPr>
            <a:picLocks noChangeAspect="1"/>
          </p:cNvPicPr>
          <p:nvPr/>
        </p:nvPicPr>
        <p:blipFill>
          <a:blip r:embed="rId3"/>
          <a:stretch>
            <a:fillRect/>
          </a:stretch>
        </p:blipFill>
        <p:spPr>
          <a:xfrm>
            <a:off x="10052446" y="3692256"/>
            <a:ext cx="476317" cy="447738"/>
          </a:xfrm>
          <a:prstGeom prst="rect">
            <a:avLst/>
          </a:prstGeom>
        </p:spPr>
      </p:pic>
      <p:pic>
        <p:nvPicPr>
          <p:cNvPr id="24" name="Picture 23" descr="Icon&#10;&#10;Description automatically generated">
            <a:extLst>
              <a:ext uri="{FF2B5EF4-FFF2-40B4-BE49-F238E27FC236}">
                <a16:creationId xmlns:a16="http://schemas.microsoft.com/office/drawing/2014/main" id="{37F8A095-1292-43A9-8AB0-8B0AFFEB6DBA}"/>
              </a:ext>
            </a:extLst>
          </p:cNvPr>
          <p:cNvPicPr>
            <a:picLocks noChangeAspect="1"/>
          </p:cNvPicPr>
          <p:nvPr/>
        </p:nvPicPr>
        <p:blipFill>
          <a:blip r:embed="rId4"/>
          <a:stretch>
            <a:fillRect/>
          </a:stretch>
        </p:blipFill>
        <p:spPr>
          <a:xfrm>
            <a:off x="10290604" y="4154728"/>
            <a:ext cx="542598" cy="491410"/>
          </a:xfrm>
          <a:prstGeom prst="rect">
            <a:avLst/>
          </a:prstGeom>
        </p:spPr>
      </p:pic>
      <p:pic>
        <p:nvPicPr>
          <p:cNvPr id="4" name="Picture 3" descr="Diagram&#10;&#10;Description automatically generated">
            <a:extLst>
              <a:ext uri="{FF2B5EF4-FFF2-40B4-BE49-F238E27FC236}">
                <a16:creationId xmlns:a16="http://schemas.microsoft.com/office/drawing/2014/main" id="{247D8F4A-E0FB-4933-87BE-DE1F03EFF93F}"/>
              </a:ext>
            </a:extLst>
          </p:cNvPr>
          <p:cNvPicPr>
            <a:picLocks noChangeAspect="1"/>
          </p:cNvPicPr>
          <p:nvPr/>
        </p:nvPicPr>
        <p:blipFill>
          <a:blip r:embed="rId5"/>
          <a:stretch>
            <a:fillRect/>
          </a:stretch>
        </p:blipFill>
        <p:spPr>
          <a:xfrm>
            <a:off x="450971" y="1978845"/>
            <a:ext cx="5962650" cy="3952875"/>
          </a:xfrm>
          <a:prstGeom prst="rect">
            <a:avLst/>
          </a:prstGeom>
        </p:spPr>
      </p:pic>
      <p:sp>
        <p:nvSpPr>
          <p:cNvPr id="5" name="Rectangle 4">
            <a:extLst>
              <a:ext uri="{FF2B5EF4-FFF2-40B4-BE49-F238E27FC236}">
                <a16:creationId xmlns:a16="http://schemas.microsoft.com/office/drawing/2014/main" id="{D5A84699-B52B-4B74-A2F6-38325E073EE7}"/>
              </a:ext>
            </a:extLst>
          </p:cNvPr>
          <p:cNvSpPr/>
          <p:nvPr/>
        </p:nvSpPr>
        <p:spPr>
          <a:xfrm>
            <a:off x="1266864" y="2243187"/>
            <a:ext cx="1385888" cy="3500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4" name="Picture 13" descr="Icon&#10;&#10;Description automatically generated">
            <a:extLst>
              <a:ext uri="{FF2B5EF4-FFF2-40B4-BE49-F238E27FC236}">
                <a16:creationId xmlns:a16="http://schemas.microsoft.com/office/drawing/2014/main" id="{932B2D17-78A5-421F-92DF-1A3F61E4D9A6}"/>
              </a:ext>
            </a:extLst>
          </p:cNvPr>
          <p:cNvPicPr>
            <a:picLocks noChangeAspect="1"/>
          </p:cNvPicPr>
          <p:nvPr/>
        </p:nvPicPr>
        <p:blipFill>
          <a:blip r:embed="rId6"/>
          <a:stretch>
            <a:fillRect/>
          </a:stretch>
        </p:blipFill>
        <p:spPr>
          <a:xfrm>
            <a:off x="2352438" y="4825012"/>
            <a:ext cx="648000" cy="483831"/>
          </a:xfrm>
          <a:prstGeom prst="rect">
            <a:avLst/>
          </a:prstGeom>
        </p:spPr>
      </p:pic>
      <p:pic>
        <p:nvPicPr>
          <p:cNvPr id="16" name="Picture 15" descr="A person standing in front of a chalkboard&#10;&#10;Description automatically generated with medium confidence">
            <a:extLst>
              <a:ext uri="{FF2B5EF4-FFF2-40B4-BE49-F238E27FC236}">
                <a16:creationId xmlns:a16="http://schemas.microsoft.com/office/drawing/2014/main" id="{69481BB6-FD85-CA2F-F1DA-B3F1D65B9C9C}"/>
              </a:ext>
            </a:extLst>
          </p:cNvPr>
          <p:cNvPicPr>
            <a:picLocks noChangeAspect="1"/>
          </p:cNvPicPr>
          <p:nvPr/>
        </p:nvPicPr>
        <p:blipFill>
          <a:blip r:embed="rId7"/>
          <a:stretch>
            <a:fillRect/>
          </a:stretch>
        </p:blipFill>
        <p:spPr>
          <a:xfrm>
            <a:off x="9395532" y="-74486"/>
            <a:ext cx="2796468" cy="2132666"/>
          </a:xfrm>
          <a:prstGeom prst="rect">
            <a:avLst/>
          </a:prstGeom>
        </p:spPr>
      </p:pic>
    </p:spTree>
    <p:extLst>
      <p:ext uri="{BB962C8B-B14F-4D97-AF65-F5344CB8AC3E}">
        <p14:creationId xmlns:p14="http://schemas.microsoft.com/office/powerpoint/2010/main" val="25286759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12D0AF-AB78-4EAD-8D29-FEFB006603D6}"/>
              </a:ext>
            </a:extLst>
          </p:cNvPr>
          <p:cNvSpPr>
            <a:spLocks noGrp="1"/>
          </p:cNvSpPr>
          <p:nvPr>
            <p:ph idx="1"/>
          </p:nvPr>
        </p:nvSpPr>
        <p:spPr>
          <a:xfrm>
            <a:off x="576000" y="1656000"/>
            <a:ext cx="10739697" cy="4464000"/>
          </a:xfrm>
        </p:spPr>
        <p:txBody>
          <a:bodyPr vert="horz" lIns="91440" tIns="45720" rIns="91440" bIns="45720" rtlCol="0" anchor="t">
            <a:normAutofit/>
          </a:bodyPr>
          <a:lstStyle/>
          <a:p>
            <a:pPr marL="0" indent="0">
              <a:buNone/>
            </a:pPr>
            <a:br>
              <a:rPr lang="en-US" dirty="0"/>
            </a:br>
            <a:endParaRPr lang="en-US" dirty="0">
              <a:cs typeface="Arial"/>
            </a:endParaRPr>
          </a:p>
          <a:p>
            <a:endParaRPr lang="en-US" dirty="0">
              <a:cs typeface="Calibri"/>
            </a:endParaRPr>
          </a:p>
        </p:txBody>
      </p:sp>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FFFFFF"/>
                </a:solidFill>
                <a:effectLst/>
                <a:uLnTx/>
                <a:uFillTx/>
                <a:latin typeface="Arial" charset="0"/>
                <a:ea typeface="+mn-ea"/>
                <a:cs typeface="+mn-cs"/>
              </a:rPr>
              <a:t>10</a:t>
            </a:r>
          </a:p>
        </p:txBody>
      </p:sp>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154785"/>
            <a:ext cx="11041200" cy="1152000"/>
          </a:xfrm>
        </p:spPr>
        <p:txBody>
          <a:bodyPr/>
          <a:lstStyle/>
          <a:p>
            <a:r>
              <a:rPr lang="en-US" dirty="0">
                <a:latin typeface="Arial"/>
                <a:cs typeface="Calibri Light"/>
              </a:rPr>
              <a:t>XOM</a:t>
            </a:r>
            <a:endParaRPr lang="en-US" dirty="0">
              <a:cs typeface="Calibri Light"/>
            </a:endParaRPr>
          </a:p>
        </p:txBody>
      </p:sp>
      <p:sp>
        <p:nvSpPr>
          <p:cNvPr id="5" name="Content Placeholder 2">
            <a:extLst>
              <a:ext uri="{FF2B5EF4-FFF2-40B4-BE49-F238E27FC236}">
                <a16:creationId xmlns:a16="http://schemas.microsoft.com/office/drawing/2014/main" id="{69C324AC-9721-4748-8AE1-B536572E4AE0}"/>
              </a:ext>
            </a:extLst>
          </p:cNvPr>
          <p:cNvSpPr txBox="1">
            <a:spLocks/>
          </p:cNvSpPr>
          <p:nvPr/>
        </p:nvSpPr>
        <p:spPr>
          <a:xfrm>
            <a:off x="728400" y="1808400"/>
            <a:ext cx="10739697" cy="4464000"/>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Protection Keys can be used for </a:t>
            </a:r>
            <a:r>
              <a:rPr lang="en-US" dirty="0" err="1"/>
              <a:t>eXecutable</a:t>
            </a:r>
            <a:r>
              <a:rPr lang="en-US" dirty="0"/>
              <a:t> Only Memory (XOM)</a:t>
            </a:r>
          </a:p>
          <a:p>
            <a:r>
              <a:rPr lang="en-US" dirty="0"/>
              <a:t>Effective mitigation against advanced code-reuse attacks that rely on reading code</a:t>
            </a:r>
          </a:p>
          <a:p>
            <a:r>
              <a:rPr lang="en-US" dirty="0"/>
              <a:t>Support of XOM in Linux 4.9+</a:t>
            </a:r>
          </a:p>
          <a:p>
            <a:pPr lvl="1"/>
            <a:r>
              <a:rPr lang="en-US" b="1" dirty="0" err="1"/>
              <a:t>mprotect</a:t>
            </a:r>
            <a:r>
              <a:rPr lang="en-US" b="1" dirty="0"/>
              <a:t>(</a:t>
            </a:r>
            <a:r>
              <a:rPr lang="en-US" b="1" dirty="0" err="1"/>
              <a:t>addr</a:t>
            </a:r>
            <a:r>
              <a:rPr lang="en-US" b="1" dirty="0"/>
              <a:t>, PROT_EXEC) </a:t>
            </a:r>
            <a:r>
              <a:rPr lang="en-US" dirty="0"/>
              <a:t>makes code pages executable only</a:t>
            </a:r>
          </a:p>
          <a:p>
            <a:pPr marL="0" indent="0">
              <a:buNone/>
            </a:pPr>
            <a:br>
              <a:rPr lang="en-US" dirty="0"/>
            </a:br>
            <a:endParaRPr lang="en-US" dirty="0">
              <a:cs typeface="Arial"/>
            </a:endParaRPr>
          </a:p>
          <a:p>
            <a:endParaRPr lang="en-US" dirty="0">
              <a:cs typeface="Calibri"/>
            </a:endParaRPr>
          </a:p>
        </p:txBody>
      </p:sp>
      <p:sp>
        <p:nvSpPr>
          <p:cNvPr id="9" name="TextBox 8">
            <a:extLst>
              <a:ext uri="{FF2B5EF4-FFF2-40B4-BE49-F238E27FC236}">
                <a16:creationId xmlns:a16="http://schemas.microsoft.com/office/drawing/2014/main" id="{1CD5AE1D-62F4-4A9A-90AA-4FA9032F953C}"/>
              </a:ext>
            </a:extLst>
          </p:cNvPr>
          <p:cNvSpPr txBox="1"/>
          <p:nvPr/>
        </p:nvSpPr>
        <p:spPr>
          <a:xfrm>
            <a:off x="1910161" y="4753739"/>
            <a:ext cx="8069802" cy="461665"/>
          </a:xfrm>
          <a:prstGeom prst="rect">
            <a:avLst/>
          </a:prstGeom>
          <a:noFill/>
        </p:spPr>
        <p:txBody>
          <a:bodyPr wrap="square">
            <a:spAutoFit/>
          </a:bodyPr>
          <a:lstStyle/>
          <a:p>
            <a:r>
              <a:rPr lang="en-US" sz="2400" b="1" dirty="0">
                <a:solidFill>
                  <a:srgbClr val="FF0000"/>
                </a:solidFill>
              </a:rPr>
              <a:t>Support of XOM is missing in both </a:t>
            </a:r>
            <a:r>
              <a:rPr lang="en-US" sz="2400" b="1" dirty="0" err="1">
                <a:solidFill>
                  <a:srgbClr val="FF0000"/>
                </a:solidFill>
              </a:rPr>
              <a:t>libc</a:t>
            </a:r>
            <a:r>
              <a:rPr lang="en-US" sz="2400" b="1" dirty="0">
                <a:solidFill>
                  <a:srgbClr val="FF0000"/>
                </a:solidFill>
              </a:rPr>
              <a:t> and compiler! </a:t>
            </a:r>
          </a:p>
        </p:txBody>
      </p:sp>
      <p:pic>
        <p:nvPicPr>
          <p:cNvPr id="8" name="Picture 7" descr="A picture containing text, indoor&#10;&#10;Description automatically generated">
            <a:extLst>
              <a:ext uri="{FF2B5EF4-FFF2-40B4-BE49-F238E27FC236}">
                <a16:creationId xmlns:a16="http://schemas.microsoft.com/office/drawing/2014/main" id="{0230B0BC-6106-46EB-A3FB-EEF446CF190D}"/>
              </a:ext>
            </a:extLst>
          </p:cNvPr>
          <p:cNvPicPr>
            <a:picLocks noChangeAspect="1"/>
          </p:cNvPicPr>
          <p:nvPr/>
        </p:nvPicPr>
        <p:blipFill>
          <a:blip r:embed="rId3"/>
          <a:stretch>
            <a:fillRect/>
          </a:stretch>
        </p:blipFill>
        <p:spPr>
          <a:xfrm>
            <a:off x="10132363" y="-204120"/>
            <a:ext cx="2059637" cy="2012520"/>
          </a:xfrm>
          <a:prstGeom prst="rect">
            <a:avLst/>
          </a:prstGeom>
        </p:spPr>
      </p:pic>
    </p:spTree>
    <p:extLst>
      <p:ext uri="{BB962C8B-B14F-4D97-AF65-F5344CB8AC3E}">
        <p14:creationId xmlns:p14="http://schemas.microsoft.com/office/powerpoint/2010/main" val="19219558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12D0AF-AB78-4EAD-8D29-FEFB006603D6}"/>
              </a:ext>
            </a:extLst>
          </p:cNvPr>
          <p:cNvSpPr>
            <a:spLocks noGrp="1"/>
          </p:cNvSpPr>
          <p:nvPr>
            <p:ph idx="1"/>
          </p:nvPr>
        </p:nvSpPr>
        <p:spPr>
          <a:xfrm>
            <a:off x="576000" y="1656000"/>
            <a:ext cx="10739697" cy="4464000"/>
          </a:xfrm>
        </p:spPr>
        <p:txBody>
          <a:bodyPr vert="horz" lIns="91440" tIns="45720" rIns="91440" bIns="45720" rtlCol="0" anchor="t">
            <a:normAutofit/>
          </a:bodyPr>
          <a:lstStyle/>
          <a:p>
            <a:pPr marL="0" indent="0">
              <a:buNone/>
            </a:pPr>
            <a:endParaRPr lang="en-US" dirty="0">
              <a:cs typeface="Arial"/>
            </a:endParaRPr>
          </a:p>
          <a:p>
            <a:pPr marL="0" indent="0">
              <a:buNone/>
            </a:pPr>
            <a:endParaRPr lang="en-US" dirty="0">
              <a:cs typeface="Arial"/>
            </a:endParaRPr>
          </a:p>
          <a:p>
            <a:pPr marL="0" indent="0">
              <a:buNone/>
            </a:pPr>
            <a:endParaRPr lang="en-US" dirty="0">
              <a:cs typeface="Calibri"/>
            </a:endParaRPr>
          </a:p>
        </p:txBody>
      </p:sp>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FFFFFF"/>
                </a:solidFill>
                <a:effectLst/>
                <a:uLnTx/>
                <a:uFillTx/>
                <a:latin typeface="Arial" charset="0"/>
                <a:ea typeface="+mn-ea"/>
                <a:cs typeface="+mn-cs"/>
              </a:rPr>
              <a:t>11</a:t>
            </a:r>
          </a:p>
        </p:txBody>
      </p:sp>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154785"/>
            <a:ext cx="11041200" cy="1152000"/>
          </a:xfrm>
        </p:spPr>
        <p:txBody>
          <a:bodyPr/>
          <a:lstStyle/>
          <a:p>
            <a:r>
              <a:rPr lang="en-US" dirty="0">
                <a:latin typeface="Arial"/>
                <a:cs typeface="Calibri Light"/>
              </a:rPr>
              <a:t>XOM-Switch</a:t>
            </a:r>
            <a:endParaRPr lang="en-US" dirty="0">
              <a:cs typeface="Calibri Light"/>
            </a:endParaRPr>
          </a:p>
        </p:txBody>
      </p:sp>
      <p:sp>
        <p:nvSpPr>
          <p:cNvPr id="5" name="Content Placeholder 2">
            <a:extLst>
              <a:ext uri="{FF2B5EF4-FFF2-40B4-BE49-F238E27FC236}">
                <a16:creationId xmlns:a16="http://schemas.microsoft.com/office/drawing/2014/main" id="{69C324AC-9721-4748-8AE1-B536572E4AE0}"/>
              </a:ext>
            </a:extLst>
          </p:cNvPr>
          <p:cNvSpPr txBox="1">
            <a:spLocks/>
          </p:cNvSpPr>
          <p:nvPr/>
        </p:nvSpPr>
        <p:spPr>
          <a:xfrm>
            <a:off x="728400" y="1808400"/>
            <a:ext cx="10739697" cy="4464000"/>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Patches dynamic loader and </a:t>
            </a:r>
            <a:r>
              <a:rPr lang="en-US" dirty="0" err="1"/>
              <a:t>libc</a:t>
            </a:r>
            <a:endParaRPr lang="en-US" dirty="0"/>
          </a:p>
          <a:p>
            <a:r>
              <a:rPr lang="en-US" dirty="0"/>
              <a:t>Works on large applications</a:t>
            </a:r>
          </a:p>
          <a:p>
            <a:r>
              <a:rPr lang="en-US" dirty="0"/>
              <a:t>Almost no runtime overhead</a:t>
            </a:r>
          </a:p>
          <a:p>
            <a:r>
              <a:rPr lang="en-US" dirty="0"/>
              <a:t>The defense is limited in power</a:t>
            </a:r>
          </a:p>
          <a:p>
            <a:pPr lvl="1"/>
            <a:r>
              <a:rPr lang="en-US" dirty="0"/>
              <a:t>Attackers can use unsafe instructions </a:t>
            </a:r>
            <a:br>
              <a:rPr lang="en-US" dirty="0"/>
            </a:br>
            <a:r>
              <a:rPr lang="en-US" dirty="0"/>
              <a:t>to disable XOM</a:t>
            </a:r>
          </a:p>
          <a:p>
            <a:pPr lvl="1"/>
            <a:r>
              <a:rPr lang="en-US" dirty="0"/>
              <a:t>… “Ultimate”</a:t>
            </a:r>
            <a:r>
              <a:rPr lang="en-US" baseline="38000" dirty="0"/>
              <a:t>[1,2]</a:t>
            </a:r>
            <a:r>
              <a:rPr lang="en-US" dirty="0"/>
              <a:t> solution: Intel CET</a:t>
            </a:r>
          </a:p>
          <a:p>
            <a:pPr lvl="1"/>
            <a:endParaRPr lang="en-US" dirty="0"/>
          </a:p>
          <a:p>
            <a:pPr marL="0" indent="0">
              <a:buNone/>
            </a:pPr>
            <a:endParaRPr lang="en-US" dirty="0"/>
          </a:p>
          <a:p>
            <a:pPr marL="0" indent="0">
              <a:buNone/>
            </a:pPr>
            <a:br>
              <a:rPr lang="en-US" dirty="0"/>
            </a:br>
            <a:endParaRPr lang="en-US" dirty="0">
              <a:cs typeface="Arial"/>
            </a:endParaRPr>
          </a:p>
          <a:p>
            <a:endParaRPr lang="en-US" dirty="0">
              <a:cs typeface="Calibri"/>
            </a:endParaRPr>
          </a:p>
        </p:txBody>
      </p:sp>
      <p:pic>
        <p:nvPicPr>
          <p:cNvPr id="8" name="Picture 7" descr="Diagram&#10;&#10;Description automatically generated">
            <a:extLst>
              <a:ext uri="{FF2B5EF4-FFF2-40B4-BE49-F238E27FC236}">
                <a16:creationId xmlns:a16="http://schemas.microsoft.com/office/drawing/2014/main" id="{44EF95C2-D135-4DA0-A077-071ADACF35EC}"/>
              </a:ext>
            </a:extLst>
          </p:cNvPr>
          <p:cNvPicPr>
            <a:picLocks noChangeAspect="1"/>
          </p:cNvPicPr>
          <p:nvPr/>
        </p:nvPicPr>
        <p:blipFill>
          <a:blip r:embed="rId3"/>
          <a:stretch>
            <a:fillRect/>
          </a:stretch>
        </p:blipFill>
        <p:spPr>
          <a:xfrm>
            <a:off x="6680295" y="1988270"/>
            <a:ext cx="4799487" cy="2792046"/>
          </a:xfrm>
          <a:prstGeom prst="rect">
            <a:avLst/>
          </a:prstGeom>
        </p:spPr>
      </p:pic>
      <p:sp>
        <p:nvSpPr>
          <p:cNvPr id="16" name="TextBox 15">
            <a:extLst>
              <a:ext uri="{FF2B5EF4-FFF2-40B4-BE49-F238E27FC236}">
                <a16:creationId xmlns:a16="http://schemas.microsoft.com/office/drawing/2014/main" id="{8B45BA42-CA7E-4F29-B060-8B3AE5EF97AF}"/>
              </a:ext>
            </a:extLst>
          </p:cNvPr>
          <p:cNvSpPr txBox="1"/>
          <p:nvPr/>
        </p:nvSpPr>
        <p:spPr>
          <a:xfrm>
            <a:off x="728400" y="5767703"/>
            <a:ext cx="8644200" cy="553998"/>
          </a:xfrm>
          <a:prstGeom prst="rect">
            <a:avLst/>
          </a:prstGeom>
          <a:noFill/>
        </p:spPr>
        <p:txBody>
          <a:bodyPr wrap="square">
            <a:spAutoFit/>
          </a:bodyPr>
          <a:lstStyle/>
          <a:p>
            <a:r>
              <a:rPr lang="en-US" sz="1000" dirty="0"/>
              <a:t>[1] Intel CET enables weak CFI policies – </a:t>
            </a:r>
            <a:r>
              <a:rPr lang="en-US" sz="1000" dirty="0" err="1"/>
              <a:t>grsecurity</a:t>
            </a:r>
            <a:r>
              <a:rPr lang="en-US" sz="1000" dirty="0"/>
              <a:t>. Close, but No Cigar: On the Effectiveness of Intel's CET Against Code Reuse Attacks, 2016</a:t>
            </a:r>
            <a:br>
              <a:rPr lang="en-US" sz="1000" dirty="0"/>
            </a:br>
            <a:r>
              <a:rPr lang="en-US" sz="1000" dirty="0"/>
              <a:t>[2] Intel CET introduces non negligible overhead (2-8%) – </a:t>
            </a:r>
            <a:r>
              <a:rPr lang="en-US" sz="1000" dirty="0" err="1"/>
              <a:t>Im</a:t>
            </a:r>
            <a:r>
              <a:rPr lang="en-US" sz="1000" dirty="0"/>
              <a:t> et </a:t>
            </a:r>
            <a:r>
              <a:rPr lang="en-US" sz="1000" dirty="0" err="1"/>
              <a:t>al.The</a:t>
            </a:r>
            <a:r>
              <a:rPr lang="en-US" sz="1000" dirty="0"/>
              <a:t> </a:t>
            </a:r>
            <a:r>
              <a:rPr lang="en-US" sz="1000" dirty="0" err="1"/>
              <a:t>Endokernel</a:t>
            </a:r>
            <a:r>
              <a:rPr lang="en-US" sz="1000" dirty="0"/>
              <a:t>: Fast, Secure, and Programmable Subprocess Virtualization, 2021</a:t>
            </a:r>
          </a:p>
          <a:p>
            <a:endParaRPr lang="en-US" sz="1000" dirty="0"/>
          </a:p>
        </p:txBody>
      </p:sp>
      <p:cxnSp>
        <p:nvCxnSpPr>
          <p:cNvPr id="19" name="Straight Arrow Connector 18">
            <a:extLst>
              <a:ext uri="{FF2B5EF4-FFF2-40B4-BE49-F238E27FC236}">
                <a16:creationId xmlns:a16="http://schemas.microsoft.com/office/drawing/2014/main" id="{6D1ABA62-D5F9-4561-95D4-3647D0441FA2}"/>
              </a:ext>
            </a:extLst>
          </p:cNvPr>
          <p:cNvCxnSpPr>
            <a:cxnSpLocks/>
          </p:cNvCxnSpPr>
          <p:nvPr/>
        </p:nvCxnSpPr>
        <p:spPr>
          <a:xfrm flipV="1">
            <a:off x="5511706" y="3133817"/>
            <a:ext cx="1794616" cy="381740"/>
          </a:xfrm>
          <a:prstGeom prst="straightConnector1">
            <a:avLst/>
          </a:prstGeom>
          <a:ln w="19050" cap="flat" cmpd="sng" algn="ctr">
            <a:solidFill>
              <a:srgbClr val="FF0000"/>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21" name="Ondertitel 8">
            <a:extLst>
              <a:ext uri="{FF2B5EF4-FFF2-40B4-BE49-F238E27FC236}">
                <a16:creationId xmlns:a16="http://schemas.microsoft.com/office/drawing/2014/main" id="{C262C719-0B20-427B-8F65-DDA852DCCB32}"/>
              </a:ext>
            </a:extLst>
          </p:cNvPr>
          <p:cNvSpPr txBox="1">
            <a:spLocks/>
          </p:cNvSpPr>
          <p:nvPr/>
        </p:nvSpPr>
        <p:spPr>
          <a:xfrm>
            <a:off x="7955964" y="4499519"/>
            <a:ext cx="2999081" cy="303140"/>
          </a:xfrm>
          <a:prstGeom prst="rect">
            <a:avLst/>
          </a:prstGeom>
        </p:spPr>
        <p:txBody>
          <a:bodyPr>
            <a:noAutofit/>
          </a:bodyPr>
          <a:lstStyle>
            <a:lvl1pPr marL="411470" indent="-411470" algn="l" defTabSz="548626" rtl="0" eaLnBrk="1" latinLnBrk="0" hangingPunct="1">
              <a:lnSpc>
                <a:spcPct val="140000"/>
              </a:lnSpc>
              <a:spcBef>
                <a:spcPct val="20000"/>
              </a:spcBef>
              <a:buClr>
                <a:schemeClr val="tx2"/>
              </a:buClr>
              <a:buSzPct val="100000"/>
              <a:buFont typeface="Arial" panose="020B0604020202020204" pitchFamily="34" charset="0"/>
              <a:buChar char="›"/>
              <a:defRPr sz="2400" b="0" i="0" kern="1200">
                <a:solidFill>
                  <a:srgbClr val="000000"/>
                </a:solidFill>
                <a:latin typeface="Arial"/>
                <a:ea typeface="+mn-ea"/>
                <a:cs typeface="Arial"/>
              </a:defRPr>
            </a:lvl1pPr>
            <a:lvl2pPr marL="891518" indent="-342891" algn="l" defTabSz="548626" rtl="0" eaLnBrk="1" latinLnBrk="0" hangingPunct="1">
              <a:lnSpc>
                <a:spcPct val="140000"/>
              </a:lnSpc>
              <a:spcBef>
                <a:spcPct val="20000"/>
              </a:spcBef>
              <a:buClr>
                <a:schemeClr val="tx1"/>
              </a:buClr>
              <a:buSzPct val="100000"/>
              <a:buFontTx/>
              <a:buBlip>
                <a:blip r:embed="rId4"/>
              </a:buBlip>
              <a:defRPr sz="2160" b="0" i="0" kern="1200">
                <a:solidFill>
                  <a:srgbClr val="000000"/>
                </a:solidFill>
                <a:latin typeface="Arial"/>
                <a:ea typeface="+mn-ea"/>
                <a:cs typeface="Arial"/>
              </a:defRPr>
            </a:lvl2pPr>
            <a:lvl3pPr marL="1371566" indent="-274313" algn="l" defTabSz="548626" rtl="0" eaLnBrk="1" latinLnBrk="0" hangingPunct="1">
              <a:lnSpc>
                <a:spcPct val="140000"/>
              </a:lnSpc>
              <a:spcBef>
                <a:spcPct val="20000"/>
              </a:spcBef>
              <a:buClr>
                <a:schemeClr val="tx2"/>
              </a:buClr>
              <a:buSzPct val="100000"/>
              <a:buFontTx/>
              <a:buBlip>
                <a:blip r:embed="rId5"/>
              </a:buBlip>
              <a:defRPr sz="1920" b="0" i="0" kern="1200">
                <a:solidFill>
                  <a:srgbClr val="000000"/>
                </a:solidFill>
                <a:latin typeface="Arial"/>
                <a:ea typeface="+mn-ea"/>
                <a:cs typeface="Arial"/>
              </a:defRPr>
            </a:lvl3pPr>
            <a:lvl4pPr marL="1920192" indent="-274313" algn="l" defTabSz="548626" rtl="0" eaLnBrk="1" latinLnBrk="0" hangingPunct="1">
              <a:lnSpc>
                <a:spcPct val="140000"/>
              </a:lnSpc>
              <a:spcBef>
                <a:spcPct val="20000"/>
              </a:spcBef>
              <a:buClr>
                <a:schemeClr val="tx1"/>
              </a:buClr>
              <a:buSzPct val="100000"/>
              <a:buFontTx/>
              <a:buBlip>
                <a:blip r:embed="rId6"/>
              </a:buBlip>
              <a:defRPr sz="1920" b="0" i="0" kern="1200">
                <a:solidFill>
                  <a:srgbClr val="000000"/>
                </a:solidFill>
                <a:latin typeface="Arial"/>
                <a:ea typeface="+mn-ea"/>
                <a:cs typeface="Arial"/>
              </a:defRPr>
            </a:lvl4pPr>
            <a:lvl5pPr marL="2575496" indent="-380990" algn="l" defTabSz="548626" rtl="0" eaLnBrk="1" latinLnBrk="0" hangingPunct="1">
              <a:lnSpc>
                <a:spcPct val="140000"/>
              </a:lnSpc>
              <a:spcBef>
                <a:spcPct val="20000"/>
              </a:spcBef>
              <a:buClr>
                <a:schemeClr val="tx2"/>
              </a:buClr>
              <a:buSzPct val="100000"/>
              <a:buFontTx/>
              <a:buBlip>
                <a:blip r:embed="rId7"/>
              </a:buBlip>
              <a:defRPr sz="1920" b="0" i="0" kern="1200">
                <a:solidFill>
                  <a:srgbClr val="000000"/>
                </a:solidFill>
                <a:latin typeface="Arial"/>
                <a:ea typeface="+mn-ea"/>
                <a:cs typeface="Arial"/>
              </a:defRPr>
            </a:lvl5pPr>
            <a:lvl6pPr marL="3017445" indent="-274313" algn="l" defTabSz="548626" rtl="0" eaLnBrk="1" latinLnBrk="0" hangingPunct="1">
              <a:spcBef>
                <a:spcPct val="20000"/>
              </a:spcBef>
              <a:buFont typeface="Arial"/>
              <a:buChar char="•"/>
              <a:defRPr sz="2400" kern="1200">
                <a:solidFill>
                  <a:schemeClr val="tx1"/>
                </a:solidFill>
                <a:latin typeface="+mn-lt"/>
                <a:ea typeface="+mn-ea"/>
                <a:cs typeface="+mn-cs"/>
              </a:defRPr>
            </a:lvl6pPr>
            <a:lvl7pPr marL="3566071" indent="-274313" algn="l" defTabSz="548626" rtl="0" eaLnBrk="1" latinLnBrk="0" hangingPunct="1">
              <a:spcBef>
                <a:spcPct val="20000"/>
              </a:spcBef>
              <a:buFont typeface="Arial"/>
              <a:buChar char="•"/>
              <a:defRPr sz="2400" kern="1200">
                <a:solidFill>
                  <a:schemeClr val="tx1"/>
                </a:solidFill>
                <a:latin typeface="+mn-lt"/>
                <a:ea typeface="+mn-ea"/>
                <a:cs typeface="+mn-cs"/>
              </a:defRPr>
            </a:lvl7pPr>
            <a:lvl8pPr marL="4114697" indent="-274313" algn="l" defTabSz="548626" rtl="0" eaLnBrk="1" latinLnBrk="0" hangingPunct="1">
              <a:spcBef>
                <a:spcPct val="20000"/>
              </a:spcBef>
              <a:buFont typeface="Arial"/>
              <a:buChar char="•"/>
              <a:defRPr sz="2400" kern="1200">
                <a:solidFill>
                  <a:schemeClr val="tx1"/>
                </a:solidFill>
                <a:latin typeface="+mn-lt"/>
                <a:ea typeface="+mn-ea"/>
                <a:cs typeface="+mn-cs"/>
              </a:defRPr>
            </a:lvl8pPr>
            <a:lvl9pPr marL="4663323" indent="-274313" algn="l" defTabSz="548626" rtl="0" eaLnBrk="1" latinLnBrk="0" hangingPunct="1">
              <a:spcBef>
                <a:spcPct val="20000"/>
              </a:spcBef>
              <a:buFont typeface="Arial"/>
              <a:buChar char="•"/>
              <a:defRPr sz="2400" kern="1200">
                <a:solidFill>
                  <a:schemeClr val="tx1"/>
                </a:solidFill>
                <a:latin typeface="+mn-lt"/>
                <a:ea typeface="+mn-ea"/>
                <a:cs typeface="+mn-cs"/>
              </a:defRPr>
            </a:lvl9pPr>
          </a:lstStyle>
          <a:p>
            <a:pPr marL="0" indent="0">
              <a:buNone/>
            </a:pPr>
            <a:r>
              <a:rPr lang="nl-NL" sz="1000" dirty="0">
                <a:solidFill>
                  <a:schemeClr val="tx1"/>
                </a:solidFill>
              </a:rPr>
              <a:t>Based on a figure from </a:t>
            </a:r>
            <a:r>
              <a:rPr lang="en-US" sz="1000" dirty="0">
                <a:solidFill>
                  <a:schemeClr val="tx1"/>
                </a:solidFill>
                <a:cs typeface="Calibri"/>
              </a:rPr>
              <a:t>https://ubm.io/2YjGvFE</a:t>
            </a:r>
          </a:p>
          <a:p>
            <a:pPr marL="0" indent="0">
              <a:buNone/>
            </a:pPr>
            <a:r>
              <a:rPr lang="nl-NL" sz="1200" dirty="0">
                <a:solidFill>
                  <a:schemeClr val="bg1"/>
                </a:solidFill>
              </a:rPr>
              <a:t> </a:t>
            </a:r>
          </a:p>
        </p:txBody>
      </p:sp>
      <p:pic>
        <p:nvPicPr>
          <p:cNvPr id="6" name="Picture 5" descr="A picture containing text&#10;&#10;Description automatically generated">
            <a:extLst>
              <a:ext uri="{FF2B5EF4-FFF2-40B4-BE49-F238E27FC236}">
                <a16:creationId xmlns:a16="http://schemas.microsoft.com/office/drawing/2014/main" id="{1A31A669-4C9B-40F1-B415-D79754420CEE}"/>
              </a:ext>
            </a:extLst>
          </p:cNvPr>
          <p:cNvPicPr>
            <a:picLocks noChangeAspect="1"/>
          </p:cNvPicPr>
          <p:nvPr/>
        </p:nvPicPr>
        <p:blipFill>
          <a:blip r:embed="rId8"/>
          <a:stretch>
            <a:fillRect/>
          </a:stretch>
        </p:blipFill>
        <p:spPr>
          <a:xfrm>
            <a:off x="5868212" y="3864772"/>
            <a:ext cx="1503458" cy="1366745"/>
          </a:xfrm>
          <a:prstGeom prst="rect">
            <a:avLst/>
          </a:prstGeom>
        </p:spPr>
      </p:pic>
      <p:sp>
        <p:nvSpPr>
          <p:cNvPr id="4" name="Rectangle 3">
            <a:extLst>
              <a:ext uri="{FF2B5EF4-FFF2-40B4-BE49-F238E27FC236}">
                <a16:creationId xmlns:a16="http://schemas.microsoft.com/office/drawing/2014/main" id="{DE901AE9-53A1-4242-9D93-BF34C249F8EC}"/>
              </a:ext>
            </a:extLst>
          </p:cNvPr>
          <p:cNvSpPr/>
          <p:nvPr/>
        </p:nvSpPr>
        <p:spPr>
          <a:xfrm>
            <a:off x="6740169" y="3716168"/>
            <a:ext cx="791231" cy="4558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513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4"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a:xfrm>
            <a:off x="576000" y="6210000"/>
            <a:ext cx="648000" cy="648000"/>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r>
              <a:rPr kumimoji="0" lang="de-DE" b="0" i="0" u="none" strike="noStrike" kern="1200" cap="none" spc="0" normalizeH="0" baseline="0" noProof="0" dirty="0">
                <a:ln>
                  <a:noFill/>
                </a:ln>
                <a:effectLst/>
                <a:uLnTx/>
                <a:uFillTx/>
              </a:rPr>
              <a:t>35</a:t>
            </a:r>
          </a:p>
        </p:txBody>
      </p:sp>
      <p:sp>
        <p:nvSpPr>
          <p:cNvPr id="16" name="Title 1">
            <a:extLst>
              <a:ext uri="{FF2B5EF4-FFF2-40B4-BE49-F238E27FC236}">
                <a16:creationId xmlns:a16="http://schemas.microsoft.com/office/drawing/2014/main" id="{0E0FD42D-8061-481C-B16B-3F86ECCC08E4}"/>
              </a:ext>
            </a:extLst>
          </p:cNvPr>
          <p:cNvSpPr>
            <a:spLocks noGrp="1"/>
          </p:cNvSpPr>
          <p:nvPr>
            <p:ph type="title"/>
          </p:nvPr>
        </p:nvSpPr>
        <p:spPr>
          <a:xfrm>
            <a:off x="576000" y="207036"/>
            <a:ext cx="11041200" cy="1152000"/>
          </a:xfrm>
        </p:spPr>
        <p:txBody>
          <a:bodyPr anchor="ctr">
            <a:normAutofit/>
          </a:bodyPr>
          <a:lstStyle/>
          <a:p>
            <a:r>
              <a:rPr lang="en-US" dirty="0"/>
              <a:t>Use Case 1 – A Sandbox for ERIM</a:t>
            </a:r>
          </a:p>
        </p:txBody>
      </p:sp>
      <p:sp>
        <p:nvSpPr>
          <p:cNvPr id="19" name="Content Placeholder 2">
            <a:extLst>
              <a:ext uri="{FF2B5EF4-FFF2-40B4-BE49-F238E27FC236}">
                <a16:creationId xmlns:a16="http://schemas.microsoft.com/office/drawing/2014/main" id="{91CEB9DA-768E-422A-B222-A73548DCE445}"/>
              </a:ext>
            </a:extLst>
          </p:cNvPr>
          <p:cNvSpPr>
            <a:spLocks noGrp="1"/>
          </p:cNvSpPr>
          <p:nvPr>
            <p:ph idx="1"/>
          </p:nvPr>
        </p:nvSpPr>
        <p:spPr>
          <a:xfrm>
            <a:off x="575998" y="1627424"/>
            <a:ext cx="9642199" cy="4464000"/>
          </a:xfrm>
        </p:spPr>
        <p:txBody>
          <a:bodyPr vert="horz" lIns="91440" tIns="45720" rIns="91440" bIns="45720" rtlCol="0">
            <a:normAutofit/>
          </a:bodyPr>
          <a:lstStyle/>
          <a:p>
            <a:r>
              <a:rPr lang="en-US" dirty="0"/>
              <a:t>Define the same </a:t>
            </a:r>
            <a:r>
              <a:rPr lang="en-US" b="1" dirty="0"/>
              <a:t>PKRU</a:t>
            </a:r>
            <a:r>
              <a:rPr lang="en-US" dirty="0"/>
              <a:t> values as ERIM for U and T</a:t>
            </a:r>
          </a:p>
          <a:p>
            <a:r>
              <a:rPr lang="en-US" dirty="0"/>
              <a:t>Add ERIM’s call gates to the </a:t>
            </a:r>
            <a:r>
              <a:rPr lang="en-US" b="1" dirty="0" err="1"/>
              <a:t>AllowList</a:t>
            </a:r>
            <a:endParaRPr lang="en-US" b="1" dirty="0"/>
          </a:p>
          <a:p>
            <a:r>
              <a:rPr lang="en-US" dirty="0"/>
              <a:t>T uses </a:t>
            </a:r>
            <a:r>
              <a:rPr lang="en-US" b="1" dirty="0" err="1"/>
              <a:t>pkey_mprotect</a:t>
            </a:r>
            <a:r>
              <a:rPr lang="en-US" b="1" dirty="0"/>
              <a:t> </a:t>
            </a:r>
            <a:r>
              <a:rPr lang="en-US" dirty="0"/>
              <a:t>to tag pages of M</a:t>
            </a:r>
            <a:r>
              <a:rPr lang="en-US" baseline="-25000" dirty="0"/>
              <a:t>T</a:t>
            </a:r>
            <a:r>
              <a:rPr lang="en-US" dirty="0"/>
              <a:t> with T’s key</a:t>
            </a:r>
          </a:p>
          <a:p>
            <a:r>
              <a:rPr lang="en-US" dirty="0"/>
              <a:t>Intercept and monitor </a:t>
            </a:r>
            <a:r>
              <a:rPr lang="en-US" b="1" dirty="0" err="1"/>
              <a:t>pkey_mprotect</a:t>
            </a:r>
            <a:r>
              <a:rPr lang="en-US" b="1" dirty="0"/>
              <a:t> </a:t>
            </a:r>
            <a:r>
              <a:rPr lang="en-US" dirty="0"/>
              <a:t>to reliably track pages of M</a:t>
            </a:r>
            <a:r>
              <a:rPr lang="en-US" baseline="-25000" dirty="0"/>
              <a:t>T</a:t>
            </a:r>
          </a:p>
          <a:p>
            <a:r>
              <a:rPr lang="en-US" dirty="0"/>
              <a:t>Implemented in ≈55 LOC of C/C++ code</a:t>
            </a:r>
          </a:p>
          <a:p>
            <a:pPr marL="0" indent="0">
              <a:buNone/>
            </a:pPr>
            <a:br>
              <a:rPr lang="en-US" dirty="0"/>
            </a:br>
            <a:endParaRPr lang="en-US" dirty="0"/>
          </a:p>
          <a:p>
            <a:endParaRPr lang="en-US" dirty="0"/>
          </a:p>
        </p:txBody>
      </p:sp>
      <p:pic>
        <p:nvPicPr>
          <p:cNvPr id="6" name="Content Placeholder 7" descr="A person in a suit&#10;&#10;Description automatically generated with medium confidence">
            <a:extLst>
              <a:ext uri="{FF2B5EF4-FFF2-40B4-BE49-F238E27FC236}">
                <a16:creationId xmlns:a16="http://schemas.microsoft.com/office/drawing/2014/main" id="{85075864-E796-4CDA-813B-D37CA2A6F0EB}"/>
              </a:ext>
            </a:extLst>
          </p:cNvPr>
          <p:cNvPicPr>
            <a:picLocks noChangeAspect="1"/>
          </p:cNvPicPr>
          <p:nvPr/>
        </p:nvPicPr>
        <p:blipFill rotWithShape="1">
          <a:blip r:embed="rId3"/>
          <a:srcRect l="6073" r="18323"/>
          <a:stretch/>
        </p:blipFill>
        <p:spPr>
          <a:xfrm>
            <a:off x="6632127" y="3707853"/>
            <a:ext cx="2005335" cy="1755382"/>
          </a:xfrm>
          <a:prstGeom prst="rect">
            <a:avLst/>
          </a:prstGeom>
          <a:noFill/>
        </p:spPr>
      </p:pic>
    </p:spTree>
    <p:extLst>
      <p:ext uri="{BB962C8B-B14F-4D97-AF65-F5344CB8AC3E}">
        <p14:creationId xmlns:p14="http://schemas.microsoft.com/office/powerpoint/2010/main" val="406331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898D46-0D68-4835-ABDA-3F01E9611F13}"/>
              </a:ext>
            </a:extLst>
          </p:cNvPr>
          <p:cNvSpPr>
            <a:spLocks noGrp="1"/>
          </p:cNvSpPr>
          <p:nvPr>
            <p:ph type="sldNum" sz="quarter" idx="12"/>
          </p:nvPr>
        </p:nvSpPr>
        <p:spPr/>
        <p:txBody>
          <a:bodyPr/>
          <a:lstStyle/>
          <a:p>
            <a:fld id="{4CD814C8-F66B-4915-9FEC-D62A1DED085F}" type="slidenum">
              <a:rPr lang="de-DE" smtClean="0"/>
              <a:t>73</a:t>
            </a:fld>
            <a:endParaRPr lang="de-DE"/>
          </a:p>
        </p:txBody>
      </p:sp>
      <p:sp>
        <p:nvSpPr>
          <p:cNvPr id="5" name="Title 4">
            <a:extLst>
              <a:ext uri="{FF2B5EF4-FFF2-40B4-BE49-F238E27FC236}">
                <a16:creationId xmlns:a16="http://schemas.microsoft.com/office/drawing/2014/main" id="{EF8D0E5F-86BF-4A1F-9D7C-6D063301E7ED}"/>
              </a:ext>
            </a:extLst>
          </p:cNvPr>
          <p:cNvSpPr>
            <a:spLocks noGrp="1"/>
          </p:cNvSpPr>
          <p:nvPr>
            <p:ph type="title"/>
          </p:nvPr>
        </p:nvSpPr>
        <p:spPr/>
        <p:txBody>
          <a:bodyPr/>
          <a:lstStyle/>
          <a:p>
            <a:r>
              <a:rPr lang="en-US" dirty="0"/>
              <a:t>Table</a:t>
            </a:r>
          </a:p>
        </p:txBody>
      </p:sp>
      <p:graphicFrame>
        <p:nvGraphicFramePr>
          <p:cNvPr id="9" name="Table 9">
            <a:extLst>
              <a:ext uri="{FF2B5EF4-FFF2-40B4-BE49-F238E27FC236}">
                <a16:creationId xmlns:a16="http://schemas.microsoft.com/office/drawing/2014/main" id="{51A6EE49-EEC5-47C9-B20A-C440A045BFAA}"/>
              </a:ext>
            </a:extLst>
          </p:cNvPr>
          <p:cNvGraphicFramePr>
            <a:graphicFrameLocks noGrp="1"/>
          </p:cNvGraphicFramePr>
          <p:nvPr>
            <p:ph idx="1"/>
            <p:extLst>
              <p:ext uri="{D42A27DB-BD31-4B8C-83A1-F6EECF244321}">
                <p14:modId xmlns:p14="http://schemas.microsoft.com/office/powerpoint/2010/main" val="3010766563"/>
              </p:ext>
            </p:extLst>
          </p:nvPr>
        </p:nvGraphicFramePr>
        <p:xfrm>
          <a:off x="2006353" y="3834315"/>
          <a:ext cx="6692540" cy="1112520"/>
        </p:xfrm>
        <a:graphic>
          <a:graphicData uri="http://schemas.openxmlformats.org/drawingml/2006/table">
            <a:tbl>
              <a:tblPr firstRow="1" bandRow="1">
                <a:tableStyleId>{5C22544A-7EE6-4342-B048-85BDC9FD1C3A}</a:tableStyleId>
              </a:tblPr>
              <a:tblGrid>
                <a:gridCol w="2106773">
                  <a:extLst>
                    <a:ext uri="{9D8B030D-6E8A-4147-A177-3AD203B41FA5}">
                      <a16:colId xmlns:a16="http://schemas.microsoft.com/office/drawing/2014/main" val="3856565947"/>
                    </a:ext>
                  </a:extLst>
                </a:gridCol>
                <a:gridCol w="573221">
                  <a:extLst>
                    <a:ext uri="{9D8B030D-6E8A-4147-A177-3AD203B41FA5}">
                      <a16:colId xmlns:a16="http://schemas.microsoft.com/office/drawing/2014/main" val="1246885933"/>
                    </a:ext>
                  </a:extLst>
                </a:gridCol>
                <a:gridCol w="573221">
                  <a:extLst>
                    <a:ext uri="{9D8B030D-6E8A-4147-A177-3AD203B41FA5}">
                      <a16:colId xmlns:a16="http://schemas.microsoft.com/office/drawing/2014/main" val="821434794"/>
                    </a:ext>
                  </a:extLst>
                </a:gridCol>
                <a:gridCol w="466529">
                  <a:extLst>
                    <a:ext uri="{9D8B030D-6E8A-4147-A177-3AD203B41FA5}">
                      <a16:colId xmlns:a16="http://schemas.microsoft.com/office/drawing/2014/main" val="2417699279"/>
                    </a:ext>
                  </a:extLst>
                </a:gridCol>
                <a:gridCol w="1253133">
                  <a:extLst>
                    <a:ext uri="{9D8B030D-6E8A-4147-A177-3AD203B41FA5}">
                      <a16:colId xmlns:a16="http://schemas.microsoft.com/office/drawing/2014/main" val="3763864914"/>
                    </a:ext>
                  </a:extLst>
                </a:gridCol>
                <a:gridCol w="573221">
                  <a:extLst>
                    <a:ext uri="{9D8B030D-6E8A-4147-A177-3AD203B41FA5}">
                      <a16:colId xmlns:a16="http://schemas.microsoft.com/office/drawing/2014/main" val="192338155"/>
                    </a:ext>
                  </a:extLst>
                </a:gridCol>
                <a:gridCol w="573221">
                  <a:extLst>
                    <a:ext uri="{9D8B030D-6E8A-4147-A177-3AD203B41FA5}">
                      <a16:colId xmlns:a16="http://schemas.microsoft.com/office/drawing/2014/main" val="3511316445"/>
                    </a:ext>
                  </a:extLst>
                </a:gridCol>
                <a:gridCol w="573221">
                  <a:extLst>
                    <a:ext uri="{9D8B030D-6E8A-4147-A177-3AD203B41FA5}">
                      <a16:colId xmlns:a16="http://schemas.microsoft.com/office/drawing/2014/main" val="2816079200"/>
                    </a:ext>
                  </a:extLst>
                </a:gridCol>
              </a:tblGrid>
              <a:tr h="370840">
                <a:tc>
                  <a:txBody>
                    <a:bodyPr/>
                    <a:lstStyle/>
                    <a:p>
                      <a:r>
                        <a:rPr lang="en-US" sz="1600" b="0" dirty="0">
                          <a:solidFill>
                            <a:schemeClr val="tx1">
                              <a:lumMod val="50000"/>
                            </a:schemeClr>
                          </a:solidFill>
                        </a:rPr>
                        <a:t>Protection Key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gridSpan="2">
                  <a:txBody>
                    <a:bodyPr/>
                    <a:lstStyle/>
                    <a:p>
                      <a:pPr algn="ctr"/>
                      <a:r>
                        <a:rPr lang="en-US" sz="1600" b="0" dirty="0">
                          <a:solidFill>
                            <a:schemeClr val="tx1">
                              <a:lumMod val="50000"/>
                            </a:schemeClr>
                          </a:solidFill>
                        </a:rPr>
                        <a:t>PKEY 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a:txBody>
                    <a:bodyPr/>
                    <a:lstStyle/>
                    <a:p>
                      <a:pPr algn="ctr"/>
                      <a:endParaRPr lang="en-US" sz="1600" b="0" dirty="0">
                        <a:solidFill>
                          <a:schemeClr val="tx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US" sz="1600" b="0" dirty="0">
                          <a:solidFill>
                            <a:schemeClr val="tx1">
                              <a:lumMod val="50000"/>
                            </a:schemeClr>
                          </a:solidFill>
                        </a:rPr>
                        <a:t>PKEY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gridSpan="2">
                  <a:txBody>
                    <a:bodyPr/>
                    <a:lstStyle/>
                    <a:p>
                      <a:pPr algn="ctr"/>
                      <a:r>
                        <a:rPr lang="en-US" sz="1600" dirty="0">
                          <a:solidFill>
                            <a:schemeClr val="tx1">
                              <a:lumMod val="50000"/>
                            </a:schemeClr>
                          </a:solidFill>
                        </a:rPr>
                        <a:t> </a:t>
                      </a:r>
                      <a:r>
                        <a:rPr lang="en-US" sz="1600" b="0" dirty="0">
                          <a:solidFill>
                            <a:schemeClr val="tx1">
                              <a:lumMod val="50000"/>
                            </a:schemeClr>
                          </a:solidFill>
                        </a:rPr>
                        <a:t>PKEY 1</a:t>
                      </a:r>
                      <a:endParaRPr lang="en-US" sz="1600" dirty="0">
                        <a:solidFill>
                          <a:schemeClr val="tx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3322234817"/>
                  </a:ext>
                </a:extLst>
              </a:tr>
              <a:tr h="370840">
                <a:tc>
                  <a:txBody>
                    <a:bodyPr/>
                    <a:lstStyle/>
                    <a:p>
                      <a:r>
                        <a:rPr lang="en-US" sz="1600" b="0" dirty="0">
                          <a:solidFill>
                            <a:schemeClr val="tx1">
                              <a:lumMod val="50000"/>
                            </a:schemeClr>
                          </a:solidFill>
                        </a:rPr>
                        <a:t>Access/Write Disable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600" dirty="0">
                          <a:solidFill>
                            <a:schemeClr val="tx1">
                              <a:lumMod val="50000"/>
                            </a:schemeClr>
                          </a:solidFill>
                        </a:rPr>
                        <a:t>WD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tabLst>
                          <a:tab pos="741363" algn="l"/>
                        </a:tabLst>
                      </a:pPr>
                      <a:r>
                        <a:rPr lang="en-US" sz="1800" b="1" dirty="0">
                          <a:solidFill>
                            <a:schemeClr val="tx1">
                              <a:lumMod val="50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0" dirty="0">
                          <a:solidFill>
                            <a:schemeClr val="tx1">
                              <a:lumMod val="50000"/>
                            </a:schemeClr>
                          </a:solidFill>
                        </a:rPr>
                        <a:t>WD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WD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70972778"/>
                  </a:ext>
                </a:extLst>
              </a:tr>
              <a:tr h="370840">
                <a:tc>
                  <a:txBody>
                    <a:bodyPr/>
                    <a:lstStyle/>
                    <a:p>
                      <a:r>
                        <a:rPr lang="en-US" sz="1600" dirty="0">
                          <a:solidFill>
                            <a:schemeClr val="tx1">
                              <a:lumMod val="50000"/>
                            </a:schemeClr>
                          </a:solidFill>
                        </a:rPr>
                        <a:t>Bits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600" dirty="0">
                          <a:solidFill>
                            <a:schemeClr val="tx1">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solidFill>
                          <a:schemeClr val="tx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7568315"/>
                  </a:ext>
                </a:extLst>
              </a:tr>
            </a:tbl>
          </a:graphicData>
        </a:graphic>
      </p:graphicFrame>
      <p:graphicFrame>
        <p:nvGraphicFramePr>
          <p:cNvPr id="12" name="Table 9">
            <a:extLst>
              <a:ext uri="{FF2B5EF4-FFF2-40B4-BE49-F238E27FC236}">
                <a16:creationId xmlns:a16="http://schemas.microsoft.com/office/drawing/2014/main" id="{E123E19A-FC98-4320-B0AF-34BD48038D25}"/>
              </a:ext>
            </a:extLst>
          </p:cNvPr>
          <p:cNvGraphicFramePr>
            <a:graphicFrameLocks/>
          </p:cNvGraphicFramePr>
          <p:nvPr>
            <p:extLst>
              <p:ext uri="{D42A27DB-BD31-4B8C-83A1-F6EECF244321}">
                <p14:modId xmlns:p14="http://schemas.microsoft.com/office/powerpoint/2010/main" val="983780488"/>
              </p:ext>
            </p:extLst>
          </p:nvPr>
        </p:nvGraphicFramePr>
        <p:xfrm>
          <a:off x="5723138" y="3834582"/>
          <a:ext cx="3439326" cy="1112520"/>
        </p:xfrm>
        <a:graphic>
          <a:graphicData uri="http://schemas.openxmlformats.org/drawingml/2006/table">
            <a:tbl>
              <a:tblPr firstRow="1" bandRow="1">
                <a:tableStyleId>{5C22544A-7EE6-4342-B048-85BDC9FD1C3A}</a:tableStyleId>
              </a:tblPr>
              <a:tblGrid>
                <a:gridCol w="573221">
                  <a:extLst>
                    <a:ext uri="{9D8B030D-6E8A-4147-A177-3AD203B41FA5}">
                      <a16:colId xmlns:a16="http://schemas.microsoft.com/office/drawing/2014/main" val="3763864914"/>
                    </a:ext>
                  </a:extLst>
                </a:gridCol>
                <a:gridCol w="573221">
                  <a:extLst>
                    <a:ext uri="{9D8B030D-6E8A-4147-A177-3AD203B41FA5}">
                      <a16:colId xmlns:a16="http://schemas.microsoft.com/office/drawing/2014/main" val="192338155"/>
                    </a:ext>
                  </a:extLst>
                </a:gridCol>
                <a:gridCol w="573221">
                  <a:extLst>
                    <a:ext uri="{9D8B030D-6E8A-4147-A177-3AD203B41FA5}">
                      <a16:colId xmlns:a16="http://schemas.microsoft.com/office/drawing/2014/main" val="3511316445"/>
                    </a:ext>
                  </a:extLst>
                </a:gridCol>
                <a:gridCol w="573221">
                  <a:extLst>
                    <a:ext uri="{9D8B030D-6E8A-4147-A177-3AD203B41FA5}">
                      <a16:colId xmlns:a16="http://schemas.microsoft.com/office/drawing/2014/main" val="2816079200"/>
                    </a:ext>
                  </a:extLst>
                </a:gridCol>
                <a:gridCol w="573221">
                  <a:extLst>
                    <a:ext uri="{9D8B030D-6E8A-4147-A177-3AD203B41FA5}">
                      <a16:colId xmlns:a16="http://schemas.microsoft.com/office/drawing/2014/main" val="3296884724"/>
                    </a:ext>
                  </a:extLst>
                </a:gridCol>
                <a:gridCol w="573221">
                  <a:extLst>
                    <a:ext uri="{9D8B030D-6E8A-4147-A177-3AD203B41FA5}">
                      <a16:colId xmlns:a16="http://schemas.microsoft.com/office/drawing/2014/main" val="552909250"/>
                    </a:ext>
                  </a:extLst>
                </a:gridCol>
              </a:tblGrid>
              <a:tr h="370840">
                <a:tc gridSpan="2">
                  <a:txBody>
                    <a:bodyPr/>
                    <a:lstStyle/>
                    <a:p>
                      <a:pPr algn="ctr"/>
                      <a:r>
                        <a:rPr lang="en-US" sz="1600" b="0" dirty="0">
                          <a:solidFill>
                            <a:schemeClr val="tx1">
                              <a:lumMod val="50000"/>
                            </a:schemeClr>
                          </a:solidFill>
                        </a:rPr>
                        <a:t>PKEY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gridSpan="2">
                  <a:txBody>
                    <a:bodyPr/>
                    <a:lstStyle/>
                    <a:p>
                      <a:pPr algn="ctr"/>
                      <a:r>
                        <a:rPr lang="en-US" sz="1600" dirty="0">
                          <a:solidFill>
                            <a:schemeClr val="tx1">
                              <a:lumMod val="50000"/>
                            </a:schemeClr>
                          </a:solidFill>
                        </a:rPr>
                        <a:t> </a:t>
                      </a:r>
                      <a:r>
                        <a:rPr lang="en-US" sz="1600" b="0" dirty="0">
                          <a:solidFill>
                            <a:schemeClr val="tx1">
                              <a:lumMod val="50000"/>
                            </a:schemeClr>
                          </a:solidFill>
                        </a:rPr>
                        <a:t>PKEY 1</a:t>
                      </a:r>
                      <a:endParaRPr lang="en-US" sz="1600" dirty="0">
                        <a:solidFill>
                          <a:schemeClr val="tx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gridSpan="2">
                  <a:txBody>
                    <a:bodyPr/>
                    <a:lstStyle/>
                    <a:p>
                      <a:pPr algn="ctr"/>
                      <a:r>
                        <a:rPr lang="en-US" sz="1600" b="0" dirty="0">
                          <a:solidFill>
                            <a:schemeClr val="tx1">
                              <a:lumMod val="50000"/>
                            </a:schemeClr>
                          </a:solidFill>
                        </a:rPr>
                        <a:t>PKEY 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3322234817"/>
                  </a:ext>
                </a:extLst>
              </a:tr>
              <a:tr h="370840">
                <a:tc>
                  <a:txBody>
                    <a:bodyPr/>
                    <a:lstStyle/>
                    <a:p>
                      <a:pPr algn="ctr"/>
                      <a:r>
                        <a:rPr lang="en-US" sz="1600" b="0" dirty="0">
                          <a:solidFill>
                            <a:schemeClr val="tx1">
                              <a:lumMod val="50000"/>
                            </a:schemeClr>
                          </a:solidFill>
                        </a:rPr>
                        <a:t>WD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WD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WD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70972778"/>
                  </a:ext>
                </a:extLst>
              </a:tr>
              <a:tr h="370840">
                <a:tc>
                  <a:txBody>
                    <a:bodyPr/>
                    <a:lstStyle/>
                    <a:p>
                      <a:pPr algn="ctr"/>
                      <a:r>
                        <a:rPr lang="en-US" sz="1600" dirty="0">
                          <a:solidFill>
                            <a:schemeClr val="tx1">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7568315"/>
                  </a:ext>
                </a:extLst>
              </a:tr>
            </a:tbl>
          </a:graphicData>
        </a:graphic>
      </p:graphicFrame>
    </p:spTree>
    <p:extLst>
      <p:ext uri="{BB962C8B-B14F-4D97-AF65-F5344CB8AC3E}">
        <p14:creationId xmlns:p14="http://schemas.microsoft.com/office/powerpoint/2010/main" val="14556203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a:xfrm>
            <a:off x="576000" y="6210000"/>
            <a:ext cx="648000" cy="648000"/>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r>
              <a:rPr kumimoji="0" lang="de-DE" b="0" i="0" u="none" strike="noStrike" kern="1200" cap="none" spc="0" normalizeH="0" baseline="0" noProof="0" dirty="0">
                <a:ln>
                  <a:noFill/>
                </a:ln>
                <a:effectLst/>
                <a:uLnTx/>
                <a:uFillTx/>
              </a:rPr>
              <a:t>36</a:t>
            </a:r>
          </a:p>
        </p:txBody>
      </p:sp>
      <p:pic>
        <p:nvPicPr>
          <p:cNvPr id="12" name="Picture 11" descr="A picture containing text, person&#10;&#10;Description automatically generated">
            <a:extLst>
              <a:ext uri="{FF2B5EF4-FFF2-40B4-BE49-F238E27FC236}">
                <a16:creationId xmlns:a16="http://schemas.microsoft.com/office/drawing/2014/main" id="{39376FC1-FFBC-4DE6-9F3D-4100380737AF}"/>
              </a:ext>
            </a:extLst>
          </p:cNvPr>
          <p:cNvPicPr>
            <a:picLocks noChangeAspect="1"/>
          </p:cNvPicPr>
          <p:nvPr/>
        </p:nvPicPr>
        <p:blipFill>
          <a:blip r:embed="rId3"/>
          <a:stretch>
            <a:fillRect/>
          </a:stretch>
        </p:blipFill>
        <p:spPr>
          <a:xfrm>
            <a:off x="6632127" y="3707853"/>
            <a:ext cx="2005335" cy="1764471"/>
          </a:xfrm>
          <a:prstGeom prst="rect">
            <a:avLst/>
          </a:prstGeom>
        </p:spPr>
      </p:pic>
      <p:sp>
        <p:nvSpPr>
          <p:cNvPr id="16" name="Title 1">
            <a:extLst>
              <a:ext uri="{FF2B5EF4-FFF2-40B4-BE49-F238E27FC236}">
                <a16:creationId xmlns:a16="http://schemas.microsoft.com/office/drawing/2014/main" id="{0E0FD42D-8061-481C-B16B-3F86ECCC08E4}"/>
              </a:ext>
            </a:extLst>
          </p:cNvPr>
          <p:cNvSpPr>
            <a:spLocks noGrp="1"/>
          </p:cNvSpPr>
          <p:nvPr>
            <p:ph type="title"/>
          </p:nvPr>
        </p:nvSpPr>
        <p:spPr>
          <a:xfrm>
            <a:off x="576000" y="207036"/>
            <a:ext cx="11041200" cy="1152000"/>
          </a:xfrm>
        </p:spPr>
        <p:txBody>
          <a:bodyPr anchor="ctr">
            <a:normAutofit/>
          </a:bodyPr>
          <a:lstStyle/>
          <a:p>
            <a:r>
              <a:rPr lang="en-US" dirty="0"/>
              <a:t>Use Case 2 – A Sandbox for XOM-Switch</a:t>
            </a:r>
          </a:p>
        </p:txBody>
      </p:sp>
      <p:sp>
        <p:nvSpPr>
          <p:cNvPr id="19" name="Content Placeholder 2">
            <a:extLst>
              <a:ext uri="{FF2B5EF4-FFF2-40B4-BE49-F238E27FC236}">
                <a16:creationId xmlns:a16="http://schemas.microsoft.com/office/drawing/2014/main" id="{91CEB9DA-768E-422A-B222-A73548DCE445}"/>
              </a:ext>
            </a:extLst>
          </p:cNvPr>
          <p:cNvSpPr>
            <a:spLocks noGrp="1"/>
          </p:cNvSpPr>
          <p:nvPr>
            <p:ph idx="1"/>
          </p:nvPr>
        </p:nvSpPr>
        <p:spPr>
          <a:xfrm>
            <a:off x="575998" y="1627424"/>
            <a:ext cx="11479877" cy="4464000"/>
          </a:xfrm>
        </p:spPr>
        <p:txBody>
          <a:bodyPr vert="horz" lIns="91440" tIns="45720" rIns="91440" bIns="45720" rtlCol="0">
            <a:normAutofit/>
          </a:bodyPr>
          <a:lstStyle/>
          <a:p>
            <a:r>
              <a:rPr lang="en-US" dirty="0"/>
              <a:t>U includes all the code</a:t>
            </a:r>
          </a:p>
          <a:p>
            <a:r>
              <a:rPr lang="en-US" dirty="0"/>
              <a:t>Empty </a:t>
            </a:r>
            <a:r>
              <a:rPr lang="en-US" b="1" dirty="0" err="1"/>
              <a:t>AllowList</a:t>
            </a:r>
            <a:endParaRPr lang="en-US" b="1" dirty="0"/>
          </a:p>
          <a:p>
            <a:r>
              <a:rPr lang="en-US" dirty="0"/>
              <a:t>M</a:t>
            </a:r>
            <a:r>
              <a:rPr lang="en-US" baseline="-25000" dirty="0"/>
              <a:t>T</a:t>
            </a:r>
            <a:r>
              <a:rPr lang="en-US" dirty="0"/>
              <a:t> contains all XOM memory</a:t>
            </a:r>
          </a:p>
          <a:p>
            <a:r>
              <a:rPr lang="en-US" dirty="0"/>
              <a:t>Intercept and monitor </a:t>
            </a:r>
            <a:r>
              <a:rPr lang="en-US" b="1" dirty="0" err="1"/>
              <a:t>mprotect</a:t>
            </a:r>
            <a:r>
              <a:rPr lang="en-US" b="1" dirty="0"/>
              <a:t>(</a:t>
            </a:r>
            <a:r>
              <a:rPr lang="en-US" b="1" dirty="0" err="1"/>
              <a:t>addr</a:t>
            </a:r>
            <a:r>
              <a:rPr lang="en-US" b="1" dirty="0"/>
              <a:t>, PROT_EXEC) </a:t>
            </a:r>
            <a:r>
              <a:rPr lang="en-US" dirty="0"/>
              <a:t>to reliably track pages of M</a:t>
            </a:r>
            <a:r>
              <a:rPr lang="en-US" baseline="-25000" dirty="0"/>
              <a:t>T</a:t>
            </a:r>
          </a:p>
          <a:p>
            <a:r>
              <a:rPr lang="en-US" dirty="0"/>
              <a:t>Implemented in ≈16 LOC of C/C++ code</a:t>
            </a:r>
          </a:p>
          <a:p>
            <a:pPr marL="0" indent="0">
              <a:buNone/>
            </a:pPr>
            <a:br>
              <a:rPr lang="en-US" dirty="0"/>
            </a:br>
            <a:endParaRPr lang="en-US" dirty="0"/>
          </a:p>
          <a:p>
            <a:endParaRPr lang="en-US" dirty="0"/>
          </a:p>
        </p:txBody>
      </p:sp>
    </p:spTree>
    <p:extLst>
      <p:ext uri="{BB962C8B-B14F-4D97-AF65-F5344CB8AC3E}">
        <p14:creationId xmlns:p14="http://schemas.microsoft.com/office/powerpoint/2010/main" val="243617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12D0AF-AB78-4EAD-8D29-FEFB006603D6}"/>
              </a:ext>
            </a:extLst>
          </p:cNvPr>
          <p:cNvSpPr>
            <a:spLocks noGrp="1"/>
          </p:cNvSpPr>
          <p:nvPr>
            <p:ph idx="1"/>
          </p:nvPr>
        </p:nvSpPr>
        <p:spPr>
          <a:xfrm>
            <a:off x="576000" y="1656000"/>
            <a:ext cx="10739697" cy="4464000"/>
          </a:xfrm>
        </p:spPr>
        <p:txBody>
          <a:bodyPr vert="horz" lIns="91440" tIns="45720" rIns="91440" bIns="45720" rtlCol="0" anchor="t">
            <a:normAutofit/>
          </a:bodyPr>
          <a:lstStyle/>
          <a:p>
            <a:r>
              <a:rPr lang="en-US" dirty="0">
                <a:latin typeface="Arial"/>
                <a:cs typeface="Calibri"/>
              </a:rPr>
              <a:t>Several techniques to enable in-process isolation</a:t>
            </a:r>
          </a:p>
          <a:p>
            <a:pPr lvl="1">
              <a:buFont typeface="Arial" panose="020B0604020202020204" pitchFamily="34" charset="0"/>
              <a:buChar char="•"/>
            </a:pPr>
            <a:r>
              <a:rPr lang="en-US" dirty="0">
                <a:latin typeface="Arial"/>
                <a:cs typeface="Calibri"/>
              </a:rPr>
              <a:t> OS abstractions</a:t>
            </a:r>
          </a:p>
          <a:p>
            <a:pPr lvl="1">
              <a:buFont typeface="Arial" panose="020B0604020202020204" pitchFamily="34" charset="0"/>
              <a:buChar char="•"/>
            </a:pPr>
            <a:r>
              <a:rPr lang="en-US" dirty="0">
                <a:latin typeface="Arial"/>
                <a:cs typeface="Calibri"/>
              </a:rPr>
              <a:t> Hardware virtualization support</a:t>
            </a:r>
          </a:p>
          <a:p>
            <a:pPr lvl="1">
              <a:buFont typeface="Arial" panose="020B0604020202020204" pitchFamily="34" charset="0"/>
              <a:buChar char="•"/>
            </a:pPr>
            <a:r>
              <a:rPr lang="en-US" dirty="0">
                <a:latin typeface="Arial"/>
                <a:cs typeface="Calibri"/>
              </a:rPr>
              <a:t> ARM memory domains</a:t>
            </a:r>
          </a:p>
          <a:p>
            <a:pPr lvl="1">
              <a:buFont typeface="Arial" panose="020B0604020202020204" pitchFamily="34" charset="0"/>
              <a:buChar char="•"/>
            </a:pPr>
            <a:r>
              <a:rPr lang="en-US" dirty="0">
                <a:latin typeface="Arial"/>
                <a:cs typeface="Calibri"/>
              </a:rPr>
              <a:t> Custom hardware</a:t>
            </a:r>
          </a:p>
          <a:p>
            <a:pPr lvl="1">
              <a:buFont typeface="Arial" panose="020B0604020202020204" pitchFamily="34" charset="0"/>
              <a:buChar char="•"/>
            </a:pPr>
            <a:r>
              <a:rPr lang="en-US" dirty="0">
                <a:latin typeface="Arial"/>
                <a:cs typeface="Calibri"/>
              </a:rPr>
              <a:t> Supervisor Mode Access Prevention (SMAP)</a:t>
            </a:r>
          </a:p>
          <a:p>
            <a:pPr lvl="1">
              <a:buFont typeface="Arial" panose="020B0604020202020204" pitchFamily="34" charset="0"/>
              <a:buChar char="•"/>
            </a:pPr>
            <a:r>
              <a:rPr lang="en-US" dirty="0">
                <a:latin typeface="Arial"/>
                <a:cs typeface="Calibri"/>
              </a:rPr>
              <a:t> </a:t>
            </a:r>
            <a:r>
              <a:rPr lang="en-US" b="1" dirty="0">
                <a:latin typeface="Arial"/>
                <a:cs typeface="Calibri"/>
              </a:rPr>
              <a:t>Memory Protection Keys for </a:t>
            </a:r>
            <a:r>
              <a:rPr lang="en-US" b="1" dirty="0" err="1">
                <a:latin typeface="Arial"/>
                <a:cs typeface="Calibri"/>
              </a:rPr>
              <a:t>Userspace</a:t>
            </a:r>
            <a:r>
              <a:rPr lang="en-US" b="1" dirty="0">
                <a:latin typeface="Arial"/>
                <a:cs typeface="Calibri"/>
              </a:rPr>
              <a:t> (PKU)</a:t>
            </a:r>
            <a:endParaRPr lang="en-US" b="1" dirty="0">
              <a:cs typeface="Arial" charset="0"/>
            </a:endParaRPr>
          </a:p>
        </p:txBody>
      </p:sp>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FFFFFF"/>
                </a:solidFill>
                <a:effectLst/>
                <a:uLnTx/>
                <a:uFillTx/>
                <a:latin typeface="Arial" charset="0"/>
                <a:ea typeface="+mn-ea"/>
                <a:cs typeface="+mn-cs"/>
              </a:rPr>
              <a:t>6</a:t>
            </a:r>
          </a:p>
        </p:txBody>
      </p:sp>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154785"/>
            <a:ext cx="11041200" cy="1152000"/>
          </a:xfrm>
        </p:spPr>
        <p:txBody>
          <a:bodyPr/>
          <a:lstStyle/>
          <a:p>
            <a:r>
              <a:rPr lang="en-US" dirty="0">
                <a:latin typeface="Arial"/>
                <a:cs typeface="Calibri Light"/>
              </a:rPr>
              <a:t>In-Process Isolation (2)</a:t>
            </a:r>
            <a:endParaRPr lang="en-US" dirty="0">
              <a:cs typeface="Calibri Light"/>
            </a:endParaRPr>
          </a:p>
        </p:txBody>
      </p:sp>
    </p:spTree>
    <p:extLst>
      <p:ext uri="{BB962C8B-B14F-4D97-AF65-F5344CB8AC3E}">
        <p14:creationId xmlns:p14="http://schemas.microsoft.com/office/powerpoint/2010/main" val="444536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jdelijke aanduiding voor dianummer 16">
            <a:extLst>
              <a:ext uri="{FF2B5EF4-FFF2-40B4-BE49-F238E27FC236}">
                <a16:creationId xmlns:a16="http://schemas.microsoft.com/office/drawing/2014/main" id="{B5DF4285-11AC-497B-BAF4-4C4030CA02FD}"/>
              </a:ext>
            </a:extLst>
          </p:cNvPr>
          <p:cNvSpPr>
            <a:spLocks noGrp="1"/>
          </p:cNvSpPr>
          <p:nvPr>
            <p:ph type="sldNum" sz="quarter" idx="12"/>
          </p:nvPr>
        </p:nvSpPr>
        <p:spPr>
          <a:xfrm>
            <a:off x="576000" y="6210000"/>
            <a:ext cx="648000" cy="648000"/>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r>
              <a:rPr kumimoji="0" lang="de-DE" b="0" i="0" u="none" strike="noStrike" kern="1200" cap="none" spc="0" normalizeH="0" baseline="0" noProof="0" dirty="0">
                <a:ln>
                  <a:noFill/>
                </a:ln>
                <a:effectLst/>
                <a:uLnTx/>
                <a:uFillTx/>
              </a:rPr>
              <a:t>7</a:t>
            </a:r>
          </a:p>
        </p:txBody>
      </p:sp>
      <p:sp>
        <p:nvSpPr>
          <p:cNvPr id="2" name="Title 1">
            <a:extLst>
              <a:ext uri="{FF2B5EF4-FFF2-40B4-BE49-F238E27FC236}">
                <a16:creationId xmlns:a16="http://schemas.microsoft.com/office/drawing/2014/main" id="{50C8C082-909E-4A46-BE4D-C4245C6ED67C}"/>
              </a:ext>
            </a:extLst>
          </p:cNvPr>
          <p:cNvSpPr>
            <a:spLocks noGrp="1"/>
          </p:cNvSpPr>
          <p:nvPr>
            <p:ph type="title"/>
          </p:nvPr>
        </p:nvSpPr>
        <p:spPr>
          <a:xfrm>
            <a:off x="576000" y="207036"/>
            <a:ext cx="11041200" cy="1152000"/>
          </a:xfrm>
        </p:spPr>
        <p:txBody>
          <a:bodyPr anchor="ctr">
            <a:normAutofit/>
          </a:bodyPr>
          <a:lstStyle/>
          <a:p>
            <a:r>
              <a:rPr lang="en-US" dirty="0"/>
              <a:t>Memory Protection Keys for </a:t>
            </a:r>
            <a:r>
              <a:rPr lang="en-US" dirty="0" err="1"/>
              <a:t>Userspace</a:t>
            </a:r>
            <a:r>
              <a:rPr lang="en-US" dirty="0"/>
              <a:t> (PKU)</a:t>
            </a:r>
          </a:p>
        </p:txBody>
      </p:sp>
      <p:sp>
        <p:nvSpPr>
          <p:cNvPr id="11" name="Rectangle 10">
            <a:extLst>
              <a:ext uri="{FF2B5EF4-FFF2-40B4-BE49-F238E27FC236}">
                <a16:creationId xmlns:a16="http://schemas.microsoft.com/office/drawing/2014/main" id="{72BD372B-E409-4919-9CAA-CD30D2320EBD}"/>
              </a:ext>
            </a:extLst>
          </p:cNvPr>
          <p:cNvSpPr/>
          <p:nvPr/>
        </p:nvSpPr>
        <p:spPr>
          <a:xfrm>
            <a:off x="5234253" y="1371588"/>
            <a:ext cx="1985962" cy="2733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Content Placeholder 2">
            <a:extLst>
              <a:ext uri="{FF2B5EF4-FFF2-40B4-BE49-F238E27FC236}">
                <a16:creationId xmlns:a16="http://schemas.microsoft.com/office/drawing/2014/main" id="{A0B86345-80D9-4D73-9965-A552456F63C1}"/>
              </a:ext>
            </a:extLst>
          </p:cNvPr>
          <p:cNvSpPr>
            <a:spLocks noGrp="1"/>
          </p:cNvSpPr>
          <p:nvPr>
            <p:ph idx="1"/>
          </p:nvPr>
        </p:nvSpPr>
        <p:spPr>
          <a:xfrm>
            <a:off x="576001" y="1470256"/>
            <a:ext cx="4381762" cy="4464000"/>
          </a:xfrm>
        </p:spPr>
        <p:txBody>
          <a:bodyPr vert="horz" lIns="91440" tIns="45720" rIns="91440" bIns="45720" rtlCol="0">
            <a:normAutofit/>
          </a:bodyPr>
          <a:lstStyle/>
          <a:p>
            <a:pPr>
              <a:lnSpc>
                <a:spcPct val="90000"/>
              </a:lnSpc>
            </a:pPr>
            <a:r>
              <a:rPr lang="en-US" sz="1600" dirty="0"/>
              <a:t>Available on recent Intel and AMD server and desktop CPUs</a:t>
            </a:r>
          </a:p>
          <a:p>
            <a:pPr>
              <a:lnSpc>
                <a:spcPct val="90000"/>
              </a:lnSpc>
            </a:pPr>
            <a:r>
              <a:rPr lang="en-US" sz="1600" dirty="0"/>
              <a:t>Tag memory pages with one of 16 available protection keys (</a:t>
            </a:r>
            <a:r>
              <a:rPr lang="en-US" sz="1600" b="1" dirty="0"/>
              <a:t>PKEYS</a:t>
            </a:r>
            <a:r>
              <a:rPr lang="en-US" sz="1600" dirty="0"/>
              <a:t>)</a:t>
            </a:r>
          </a:p>
          <a:p>
            <a:pPr>
              <a:lnSpc>
                <a:spcPct val="90000"/>
              </a:lnSpc>
            </a:pPr>
            <a:endParaRPr lang="en-US" sz="1900" dirty="0"/>
          </a:p>
        </p:txBody>
      </p:sp>
    </p:spTree>
    <p:extLst>
      <p:ext uri="{BB962C8B-B14F-4D97-AF65-F5344CB8AC3E}">
        <p14:creationId xmlns:p14="http://schemas.microsoft.com/office/powerpoint/2010/main" val="22008532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uleuven">
  <a:themeElements>
    <a:clrScheme name="Custom 14">
      <a:dk1>
        <a:srgbClr val="2F4D5D"/>
      </a:dk1>
      <a:lt1>
        <a:srgbClr val="FFFFFF"/>
      </a:lt1>
      <a:dk2>
        <a:srgbClr val="1D8DB0"/>
      </a:dk2>
      <a:lt2>
        <a:srgbClr val="DCE7F0"/>
      </a:lt2>
      <a:accent1>
        <a:srgbClr val="1D8DB0"/>
      </a:accent1>
      <a:accent2>
        <a:srgbClr val="2F4D5D"/>
      </a:accent2>
      <a:accent3>
        <a:srgbClr val="52BDEC"/>
      </a:accent3>
      <a:accent4>
        <a:srgbClr val="466E87"/>
      </a:accent4>
      <a:accent5>
        <a:srgbClr val="E7B037"/>
      </a:accent5>
      <a:accent6>
        <a:srgbClr val="D4D842"/>
      </a:accent6>
      <a:hlink>
        <a:srgbClr val="466E87"/>
      </a:hlink>
      <a:folHlink>
        <a:srgbClr val="1D8DB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uleuven" id="{FF367F05-A82D-4DB8-A117-442090F2275D}" vid="{8C6905D6-1440-4C9E-B6E6-EA2D65E0FAC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22017</TotalTime>
  <Words>6582</Words>
  <Application>Microsoft Office PowerPoint</Application>
  <PresentationFormat>Widescreen</PresentationFormat>
  <Paragraphs>874</Paragraphs>
  <Slides>74</Slides>
  <Notes>74</Notes>
  <HiddenSlides>14</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74</vt:i4>
      </vt:variant>
    </vt:vector>
  </HeadingPairs>
  <TitlesOfParts>
    <vt:vector size="84" baseType="lpstr">
      <vt:lpstr>Arial</vt:lpstr>
      <vt:lpstr>Calibri</vt:lpstr>
      <vt:lpstr>Calibri Light</vt:lpstr>
      <vt:lpstr>Gill Sans MT Regular</vt:lpstr>
      <vt:lpstr>Inconsolatazi4-Regular</vt:lpstr>
      <vt:lpstr>LinLibertineT</vt:lpstr>
      <vt:lpstr>LinLibertineTB</vt:lpstr>
      <vt:lpstr>Wingdings</vt:lpstr>
      <vt:lpstr>Office Theme</vt:lpstr>
      <vt:lpstr>kuleuven</vt:lpstr>
      <vt:lpstr>PowerPoint Presentation</vt:lpstr>
      <vt:lpstr>PowerPoint Presentation</vt:lpstr>
      <vt:lpstr>Compartmentalization</vt:lpstr>
      <vt:lpstr>Compartmentalization</vt:lpstr>
      <vt:lpstr>Compartmentalization</vt:lpstr>
      <vt:lpstr>Process-Level Isolation</vt:lpstr>
      <vt:lpstr>In-Process Isolation</vt:lpstr>
      <vt:lpstr>In-Process Isolation (2)</vt:lpstr>
      <vt:lpstr>Memory Protection Keys for Userspace (PKU)</vt:lpstr>
      <vt:lpstr>Memory Protection Keys for Userspace (PKU)</vt:lpstr>
      <vt:lpstr>Memory Protection Keys for Userspace (PKU)</vt:lpstr>
      <vt:lpstr>Memory Protection Keys for Userspace (PKU)</vt:lpstr>
      <vt:lpstr>Memory Protection Keys for Userspace (PKU)</vt:lpstr>
      <vt:lpstr>Memory Protection Keys for Userspace (PKU)</vt:lpstr>
      <vt:lpstr>PKU-based Memory Isolation</vt:lpstr>
      <vt:lpstr>PKU-based Memory Isolation</vt:lpstr>
      <vt:lpstr>PKU is Not Secure (On its Own)</vt:lpstr>
      <vt:lpstr>ERIM/Hodor</vt:lpstr>
      <vt:lpstr>ERIM/Hodor</vt:lpstr>
      <vt:lpstr>ERIM/Hodor</vt:lpstr>
      <vt:lpstr>ERIM/Hodor</vt:lpstr>
      <vt:lpstr>Challenges of PKU-based Sandboxing</vt:lpstr>
      <vt:lpstr>Handling of Unsafe Instructions</vt:lpstr>
      <vt:lpstr>Handling of Unsafe Instructions</vt:lpstr>
      <vt:lpstr>PowerPoint Presentation</vt:lpstr>
      <vt:lpstr>PKU Pitfalls</vt:lpstr>
      <vt:lpstr>PKU Pitfalls (2)</vt:lpstr>
      <vt:lpstr>New PKU Pitfalls</vt:lpstr>
      <vt:lpstr>Vetted Unsafe Instruction Relocation</vt:lpstr>
      <vt:lpstr>Vetted Unsafe Instruction Relocation</vt:lpstr>
      <vt:lpstr>Vetted Unsafe Instruction Relocation</vt:lpstr>
      <vt:lpstr>Vetted Unsafe Instruction Relocation</vt:lpstr>
      <vt:lpstr>Incomplete Debug Register Update</vt:lpstr>
      <vt:lpstr>Incomplete Debug Register Update</vt:lpstr>
      <vt:lpstr>Incomplete Debug Register Update</vt:lpstr>
      <vt:lpstr>Incomplete Debug Register Update</vt:lpstr>
      <vt:lpstr>PowerPoint Presentation</vt:lpstr>
      <vt:lpstr>Cerberus’ Components</vt:lpstr>
      <vt:lpstr>Cerberus’ Components</vt:lpstr>
      <vt:lpstr>Cerberus’ Components</vt:lpstr>
      <vt:lpstr>Cerberus’ Components</vt:lpstr>
      <vt:lpstr>Cerberus’ Components</vt:lpstr>
      <vt:lpstr>Cerberus’ Components</vt:lpstr>
      <vt:lpstr>Cerberus’ Components</vt:lpstr>
      <vt:lpstr>Cerberus’ Components</vt:lpstr>
      <vt:lpstr>Basic PKU-based Sandbox</vt:lpstr>
      <vt:lpstr>Basic PKU-based Sandbox (2)</vt:lpstr>
      <vt:lpstr>Basic PKU-based Sandbox (3)</vt:lpstr>
      <vt:lpstr>Basic PKU-based Sandbox (4)</vt:lpstr>
      <vt:lpstr>Basic PKU-based Sandbox (5)</vt:lpstr>
      <vt:lpstr>The Cerberus APIs</vt:lpstr>
      <vt:lpstr>The Cerberus APIs (2)</vt:lpstr>
      <vt:lpstr>Implementation</vt:lpstr>
      <vt:lpstr>Use Cases</vt:lpstr>
      <vt:lpstr>Performance Evaluation</vt:lpstr>
      <vt:lpstr>Performance Evaluation</vt:lpstr>
      <vt:lpstr>Security Evaluation</vt:lpstr>
      <vt:lpstr>Comparison of PKU-based Sandboxes</vt:lpstr>
      <vt:lpstr>Conclusion</vt:lpstr>
      <vt:lpstr>PowerPoint Presentation</vt:lpstr>
      <vt:lpstr>Compartmentalization</vt:lpstr>
      <vt:lpstr>Compartmentalization</vt:lpstr>
      <vt:lpstr>Basic PKU-based Sandbox</vt:lpstr>
      <vt:lpstr>Memory Protection Keys for Userspace (PKU)</vt:lpstr>
      <vt:lpstr>PKU</vt:lpstr>
      <vt:lpstr>PKU</vt:lpstr>
      <vt:lpstr>PKU</vt:lpstr>
      <vt:lpstr>PKU</vt:lpstr>
      <vt:lpstr>XOM</vt:lpstr>
      <vt:lpstr>XOM</vt:lpstr>
      <vt:lpstr>XOM-Switch</vt:lpstr>
      <vt:lpstr>Use Case 1 – A Sandbox for ERIM</vt:lpstr>
      <vt:lpstr>Table</vt:lpstr>
      <vt:lpstr>Use Case 2 – A Sandbox for XOM-Switch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the Next Generation of Security Focused NVX Systems: Addressing limitations in N-Variant Execution</dc:title>
  <dc:creator>Alexios Voulimeneas</dc:creator>
  <cp:lastModifiedBy>Alexios Voulimeneas</cp:lastModifiedBy>
  <cp:revision>2801</cp:revision>
  <dcterms:created xsi:type="dcterms:W3CDTF">2020-05-18T09:43:06Z</dcterms:created>
  <dcterms:modified xsi:type="dcterms:W3CDTF">2022-05-16T18:02:52Z</dcterms:modified>
</cp:coreProperties>
</file>