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3"/>
  </p:notesMasterIdLst>
  <p:sldIdLst>
    <p:sldId id="291" r:id="rId3"/>
    <p:sldId id="383" r:id="rId4"/>
    <p:sldId id="730" r:id="rId5"/>
    <p:sldId id="771" r:id="rId6"/>
    <p:sldId id="772" r:id="rId7"/>
    <p:sldId id="773" r:id="rId8"/>
    <p:sldId id="775" r:id="rId9"/>
    <p:sldId id="777" r:id="rId10"/>
    <p:sldId id="778" r:id="rId11"/>
    <p:sldId id="731" r:id="rId12"/>
    <p:sldId id="555" r:id="rId13"/>
    <p:sldId id="753" r:id="rId14"/>
    <p:sldId id="795" r:id="rId15"/>
    <p:sldId id="581" r:id="rId16"/>
    <p:sldId id="582" r:id="rId17"/>
    <p:sldId id="583" r:id="rId18"/>
    <p:sldId id="763" r:id="rId19"/>
    <p:sldId id="761" r:id="rId20"/>
    <p:sldId id="689" r:id="rId21"/>
    <p:sldId id="272" r:id="rId22"/>
    <p:sldId id="279" r:id="rId23"/>
    <p:sldId id="280" r:id="rId24"/>
    <p:sldId id="281" r:id="rId25"/>
    <p:sldId id="273" r:id="rId26"/>
    <p:sldId id="282" r:id="rId27"/>
    <p:sldId id="283" r:id="rId28"/>
    <p:sldId id="274" r:id="rId29"/>
    <p:sldId id="733" r:id="rId30"/>
    <p:sldId id="608" r:id="rId31"/>
    <p:sldId id="610" r:id="rId32"/>
    <p:sldId id="729" r:id="rId33"/>
    <p:sldId id="720" r:id="rId34"/>
    <p:sldId id="711" r:id="rId35"/>
    <p:sldId id="690" r:id="rId36"/>
    <p:sldId id="691" r:id="rId37"/>
    <p:sldId id="649" r:id="rId38"/>
    <p:sldId id="650" r:id="rId39"/>
    <p:sldId id="613" r:id="rId40"/>
    <p:sldId id="762" r:id="rId41"/>
    <p:sldId id="754" r:id="rId42"/>
    <p:sldId id="698" r:id="rId43"/>
    <p:sldId id="738" r:id="rId44"/>
    <p:sldId id="744" r:id="rId45"/>
    <p:sldId id="739" r:id="rId46"/>
    <p:sldId id="737" r:id="rId47"/>
    <p:sldId id="740" r:id="rId48"/>
    <p:sldId id="747" r:id="rId49"/>
    <p:sldId id="748" r:id="rId50"/>
    <p:sldId id="696" r:id="rId51"/>
    <p:sldId id="679" r:id="rId52"/>
    <p:sldId id="713" r:id="rId53"/>
    <p:sldId id="693" r:id="rId54"/>
    <p:sldId id="722" r:id="rId55"/>
    <p:sldId id="723" r:id="rId56"/>
    <p:sldId id="724" r:id="rId57"/>
    <p:sldId id="725" r:id="rId58"/>
    <p:sldId id="726" r:id="rId59"/>
    <p:sldId id="728" r:id="rId60"/>
    <p:sldId id="779" r:id="rId61"/>
    <p:sldId id="695" r:id="rId62"/>
    <p:sldId id="638" r:id="rId63"/>
    <p:sldId id="780" r:id="rId64"/>
    <p:sldId id="781" r:id="rId65"/>
    <p:sldId id="783" r:id="rId66"/>
    <p:sldId id="784" r:id="rId67"/>
    <p:sldId id="786" r:id="rId68"/>
    <p:sldId id="794" r:id="rId69"/>
    <p:sldId id="687" r:id="rId70"/>
    <p:sldId id="623" r:id="rId71"/>
    <p:sldId id="750" r:id="rId72"/>
    <p:sldId id="620" r:id="rId73"/>
    <p:sldId id="767" r:id="rId74"/>
    <p:sldId id="769" r:id="rId75"/>
    <p:sldId id="627" r:id="rId76"/>
    <p:sldId id="631" r:id="rId77"/>
    <p:sldId id="549" r:id="rId78"/>
    <p:sldId id="799" r:id="rId79"/>
    <p:sldId id="802" r:id="rId80"/>
    <p:sldId id="709" r:id="rId81"/>
    <p:sldId id="803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E1A"/>
    <a:srgbClr val="AD7848"/>
    <a:srgbClr val="CAAB8D"/>
    <a:srgbClr val="5C8085"/>
    <a:srgbClr val="7D8070"/>
    <a:srgbClr val="EA5643"/>
    <a:srgbClr val="F0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2" autoAdjust="0"/>
    <p:restoredTop sz="67722" autoAdjust="0"/>
  </p:normalViewPr>
  <p:slideViewPr>
    <p:cSldViewPr snapToGrid="0" snapToObjects="1">
      <p:cViewPr varScale="1">
        <p:scale>
          <a:sx n="108" d="100"/>
          <a:sy n="108" d="100"/>
        </p:scale>
        <p:origin x="28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96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ware-host\Shared%20Folders\MEGA\ASPLOS_benchmarks_dm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ware-host\Shared%20Folders\MEGA\ASPLOS_benchmarks_dm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1875926021392"/>
          <c:y val="0.14119246565413512"/>
          <c:w val="0.86839488026953382"/>
          <c:h val="0.7247133958059340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'Server (100 mb raspberry, x86)'!$C$35</c:f>
              <c:strCache>
                <c:ptCount val="1"/>
                <c:pt idx="0">
                  <c:v>KTCP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84-4114-B9FC-498D982F5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x86)'!$C$36:$C$42</c:f>
              <c:numCache>
                <c:formatCode>0</c:formatCode>
                <c:ptCount val="3"/>
                <c:pt idx="0">
                  <c:v>2981.3424657534247</c:v>
                </c:pt>
                <c:pt idx="1">
                  <c:v>1624.6534883720933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4-4114-B9FC-498D982F5A29}"/>
            </c:ext>
          </c:extLst>
        </c:ser>
        <c:ser>
          <c:idx val="2"/>
          <c:order val="2"/>
          <c:tx>
            <c:strRef>
              <c:f>'Server (100 mb raspberry, x86)'!$D$35</c:f>
              <c:strCache>
                <c:ptCount val="1"/>
                <c:pt idx="0">
                  <c:v>KTCP + PFA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384-4114-B9FC-498D982F5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x86)'!$D$36:$D$42</c:f>
              <c:numCache>
                <c:formatCode>0</c:formatCode>
                <c:ptCount val="3"/>
                <c:pt idx="0">
                  <c:v>761.77108855442759</c:v>
                </c:pt>
                <c:pt idx="1">
                  <c:v>790.27262443438929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4-4114-B9FC-498D982F5A29}"/>
            </c:ext>
          </c:extLst>
        </c:ser>
        <c:ser>
          <c:idx val="3"/>
          <c:order val="3"/>
          <c:tx>
            <c:strRef>
              <c:f>'Server (100 mb raspberry, x86)'!$E$35</c:f>
              <c:strCache>
                <c:ptCount val="1"/>
                <c:pt idx="0">
                  <c:v>KTCP + ACC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x86)'!$E$36:$E$42</c:f>
              <c:numCache>
                <c:formatCode>0</c:formatCode>
                <c:ptCount val="3"/>
                <c:pt idx="0">
                  <c:v>1033.9097387173399</c:v>
                </c:pt>
                <c:pt idx="1">
                  <c:v>596.92480774708065</c:v>
                </c:pt>
                <c:pt idx="2">
                  <c:v>1801.4353684257919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4-4114-B9FC-498D982F5A29}"/>
            </c:ext>
          </c:extLst>
        </c:ser>
        <c:ser>
          <c:idx val="4"/>
          <c:order val="4"/>
          <c:tx>
            <c:strRef>
              <c:f>'Server (100 mb raspberry, x86)'!$F$35</c:f>
              <c:strCache>
                <c:ptCount val="1"/>
                <c:pt idx="0">
                  <c:v>ENET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x86)'!$F$36:$F$42</c:f>
              <c:numCache>
                <c:formatCode>0.00</c:formatCode>
                <c:ptCount val="3"/>
                <c:pt idx="0">
                  <c:v>16.836706275529149</c:v>
                </c:pt>
                <c:pt idx="1">
                  <c:v>11.54044767489882</c:v>
                </c:pt>
                <c:pt idx="2">
                  <c:v>22.023983196387022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84-4114-B9FC-498D982F5A29}"/>
            </c:ext>
          </c:extLst>
        </c:ser>
        <c:ser>
          <c:idx val="5"/>
          <c:order val="5"/>
          <c:tx>
            <c:strRef>
              <c:f>'Server (100 mb raspberry, x86)'!$G$35</c:f>
              <c:strCache>
                <c:ptCount val="1"/>
                <c:pt idx="0">
                  <c:v>ENET + PFA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x86)'!$G$36:$G$42</c:f>
              <c:numCache>
                <c:formatCode>0.00</c:formatCode>
                <c:ptCount val="3"/>
                <c:pt idx="0">
                  <c:v>15.433786716212575</c:v>
                </c:pt>
                <c:pt idx="1">
                  <c:v>11.021261043331936</c:v>
                </c:pt>
                <c:pt idx="2">
                  <c:v>21.911301341496749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84-4114-B9FC-498D982F5A29}"/>
            </c:ext>
          </c:extLst>
        </c:ser>
        <c:ser>
          <c:idx val="6"/>
          <c:order val="6"/>
          <c:tx>
            <c:strRef>
              <c:f>'Server (100 mb raspberry, x86)'!$H$35</c:f>
              <c:strCache>
                <c:ptCount val="1"/>
                <c:pt idx="0">
                  <c:v>ENET + PFA + ACC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(100 mb raspberry,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(100 mb raspberry, x86)'!$H$36:$H$42</c:f>
              <c:numCache>
                <c:formatCode>0.00</c:formatCode>
                <c:ptCount val="3"/>
                <c:pt idx="0">
                  <c:v>8.4312350609956894</c:v>
                </c:pt>
                <c:pt idx="1">
                  <c:v>7.0275663423041586</c:v>
                </c:pt>
                <c:pt idx="2">
                  <c:v>21.709944707309472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84-4114-B9FC-498D982F5A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1157920"/>
        <c:axId val="681157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'Server (100 mb raspberry, x86)'!$B$35</c15:sqref>
                        </c15:formulaRef>
                      </c:ext>
                    </c:extLst>
                    <c:strCache>
                      <c:ptCount val="1"/>
                      <c:pt idx="0">
                        <c:v>NATIVE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'Server (100 mb raspberry, x86)'!$A$36:$A$42</c15:sqref>
                        </c15:formulaRef>
                      </c:ext>
                    </c:extLst>
                    <c:strCache>
                      <c:ptCount val="3"/>
                      <c:pt idx="0">
                        <c:v>LIGHTTPD 1.4.52</c:v>
                      </c:pt>
                      <c:pt idx="1">
                        <c:v>NGINX 1.14.2</c:v>
                      </c:pt>
                      <c:pt idx="2">
                        <c:v>REDIS 5.0.1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'Server (100 mb raspberry, x86)'!$B$36:$B$42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384-4114-B9FC-498D982F5A29}"/>
                  </c:ext>
                </c:extLst>
              </c15:ser>
            </c15:filteredBarSeries>
          </c:ext>
        </c:extLst>
      </c:barChart>
      <c:catAx>
        <c:axId val="6811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157264"/>
        <c:crosses val="autoZero"/>
        <c:auto val="1"/>
        <c:lblAlgn val="ctr"/>
        <c:lblOffset val="100"/>
        <c:noMultiLvlLbl val="0"/>
      </c:catAx>
      <c:valAx>
        <c:axId val="6811572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NORMALIZED RUNTIME OVERHEAD</a:t>
                </a:r>
              </a:p>
            </c:rich>
          </c:tx>
          <c:layout>
            <c:manualLayout>
              <c:xMode val="edge"/>
              <c:yMode val="edge"/>
              <c:x val="2.927593959660833E-2"/>
              <c:y val="0.20981083325347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15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549093823190445E-2"/>
          <c:y val="2.5445292620865138E-2"/>
          <c:w val="0.86434446751353833"/>
          <c:h val="8.587846366532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061570577027"/>
          <c:y val="0.17499146516577682"/>
          <c:w val="0.8196613645444587"/>
          <c:h val="0.664661616626043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'Server (gigabit two x86)'!$C$35</c:f>
              <c:strCache>
                <c:ptCount val="1"/>
                <c:pt idx="0">
                  <c:v>KTCP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6DE-4DFD-A577-D0712DE2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x86)'!$C$36:$C$42</c:f>
              <c:numCache>
                <c:formatCode>0</c:formatCode>
                <c:ptCount val="3"/>
                <c:pt idx="0">
                  <c:v>23962.598630136985</c:v>
                </c:pt>
                <c:pt idx="1">
                  <c:v>15898.920000000002</c:v>
                </c:pt>
                <c:pt idx="2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E-4DFD-A577-D0712DE2958E}"/>
            </c:ext>
          </c:extLst>
        </c:ser>
        <c:ser>
          <c:idx val="2"/>
          <c:order val="2"/>
          <c:tx>
            <c:strRef>
              <c:f>'Server (gigabit two x86)'!$D$35</c:f>
              <c:strCache>
                <c:ptCount val="1"/>
                <c:pt idx="0">
                  <c:v>KTCP + PFA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6DE-4DFD-A577-D0712DE2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x86)'!$D$36:$D$42</c:f>
              <c:numCache>
                <c:formatCode>0</c:formatCode>
                <c:ptCount val="3"/>
                <c:pt idx="0">
                  <c:v>6131.3343848580444</c:v>
                </c:pt>
                <c:pt idx="1">
                  <c:v>7793.5882352941198</c:v>
                </c:pt>
                <c:pt idx="2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DE-4DFD-A577-D0712DE2958E}"/>
            </c:ext>
          </c:extLst>
        </c:ser>
        <c:ser>
          <c:idx val="3"/>
          <c:order val="3"/>
          <c:tx>
            <c:strRef>
              <c:f>'Server (gigabit two x86)'!$E$35</c:f>
              <c:strCache>
                <c:ptCount val="1"/>
                <c:pt idx="0">
                  <c:v>KTCP + ACC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DE-4DFD-A577-D0712DE2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x86)'!$E$36:$E$42</c:f>
              <c:numCache>
                <c:formatCode>0</c:formatCode>
                <c:ptCount val="3"/>
                <c:pt idx="0">
                  <c:v>8317.9728958630531</c:v>
                </c:pt>
                <c:pt idx="1">
                  <c:v>5900.2557807593494</c:v>
                </c:pt>
                <c:pt idx="2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DE-4DFD-A577-D0712DE2958E}"/>
            </c:ext>
          </c:extLst>
        </c:ser>
        <c:ser>
          <c:idx val="4"/>
          <c:order val="4"/>
          <c:tx>
            <c:strRef>
              <c:f>'Server (gigabit two x86)'!$F$35</c:f>
              <c:strCache>
                <c:ptCount val="1"/>
                <c:pt idx="0">
                  <c:v>ENET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x86)'!$F$36:$F$42</c:f>
              <c:numCache>
                <c:formatCode>0.00</c:formatCode>
                <c:ptCount val="3"/>
                <c:pt idx="0">
                  <c:v>15.643593018077235</c:v>
                </c:pt>
                <c:pt idx="1">
                  <c:v>9.7862299764016072</c:v>
                </c:pt>
                <c:pt idx="2">
                  <c:v>22.266070327243323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DE-4DFD-A577-D0712DE2958E}"/>
            </c:ext>
          </c:extLst>
        </c:ser>
        <c:ser>
          <c:idx val="5"/>
          <c:order val="5"/>
          <c:tx>
            <c:strRef>
              <c:f>'Server (gigabit two x86)'!$G$35</c:f>
              <c:strCache>
                <c:ptCount val="1"/>
                <c:pt idx="0">
                  <c:v>UTCP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x86)'!$G$36:$G$42</c:f>
              <c:numCache>
                <c:formatCode>0.00</c:formatCode>
                <c:ptCount val="3"/>
                <c:pt idx="0">
                  <c:v>6.0446624426208428</c:v>
                </c:pt>
                <c:pt idx="1">
                  <c:v>4.8254368927958824</c:v>
                </c:pt>
                <c:pt idx="2">
                  <c:v>7.2507419900589571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DE-4DFD-A577-D0712DE2958E}"/>
            </c:ext>
          </c:extLst>
        </c:ser>
        <c:ser>
          <c:idx val="6"/>
          <c:order val="6"/>
          <c:tx>
            <c:strRef>
              <c:f>'Server (gigabit two x86)'!$H$35</c:f>
              <c:strCache>
                <c:ptCount val="1"/>
                <c:pt idx="0">
                  <c:v>UTCP + PFA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x86)'!$H$36:$H$42</c:f>
              <c:numCache>
                <c:formatCode>0.00</c:formatCode>
                <c:ptCount val="3"/>
                <c:pt idx="0">
                  <c:v>5.8695066582960527</c:v>
                </c:pt>
                <c:pt idx="1">
                  <c:v>4.690686641074552</c:v>
                </c:pt>
                <c:pt idx="2">
                  <c:v>7.1568494275384946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DE-4DFD-A577-D0712DE2958E}"/>
            </c:ext>
          </c:extLst>
        </c:ser>
        <c:ser>
          <c:idx val="7"/>
          <c:order val="7"/>
          <c:tx>
            <c:strRef>
              <c:f>'Server (gigabit two x86)'!$I$35</c:f>
              <c:strCache>
                <c:ptCount val="1"/>
                <c:pt idx="0">
                  <c:v>UTCP + PFA + ACC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'Server (gigabit two x86)'!$A$36:$A$42</c:f>
              <c:strCache>
                <c:ptCount val="3"/>
                <c:pt idx="0">
                  <c:v>LIGHTTPD 1.4.52</c:v>
                </c:pt>
                <c:pt idx="1">
                  <c:v>NGINX 1.14.2</c:v>
                </c:pt>
                <c:pt idx="2">
                  <c:v>REDIS 5.0.1</c:v>
                </c:pt>
              </c:strCache>
            </c:strRef>
          </c:cat>
          <c:val>
            <c:numRef>
              <c:f>'Server (gigabit two x86)'!$I$36:$I$42</c:f>
              <c:numCache>
                <c:formatCode>0.00</c:formatCode>
                <c:ptCount val="3"/>
                <c:pt idx="0">
                  <c:v>5.4315547966834421</c:v>
                </c:pt>
                <c:pt idx="1">
                  <c:v>4.5219127480657502</c:v>
                </c:pt>
                <c:pt idx="2">
                  <c:v>6.6487780398113276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DE-4DFD-A577-D0712DE295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339376"/>
        <c:axId val="569340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'Server (gigabit two x86)'!$B$35</c15:sqref>
                        </c15:formulaRef>
                      </c:ext>
                    </c:extLst>
                    <c:strCache>
                      <c:ptCount val="1"/>
                      <c:pt idx="0">
                        <c:v>NATIVE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'Server (gigabit two x86)'!$A$36:$A$42</c15:sqref>
                        </c15:formulaRef>
                      </c:ext>
                    </c:extLst>
                    <c:strCache>
                      <c:ptCount val="3"/>
                      <c:pt idx="0">
                        <c:v>LIGHTTPD 1.4.52</c:v>
                      </c:pt>
                      <c:pt idx="1">
                        <c:v>NGINX 1.14.2</c:v>
                      </c:pt>
                      <c:pt idx="2">
                        <c:v>REDIS 5.0.1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'Server (gigabit two x86)'!$B$36:$B$42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E6DE-4DFD-A577-D0712DE2958E}"/>
                  </c:ext>
                </c:extLst>
              </c15:ser>
            </c15:filteredBarSeries>
          </c:ext>
        </c:extLst>
      </c:barChart>
      <c:catAx>
        <c:axId val="56933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340688"/>
        <c:crosses val="autoZero"/>
        <c:auto val="1"/>
        <c:lblAlgn val="ctr"/>
        <c:lblOffset val="100"/>
        <c:noMultiLvlLbl val="0"/>
      </c:catAx>
      <c:valAx>
        <c:axId val="56934068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NORMALIZED RUNTIME OVERHEAD</a:t>
                </a:r>
              </a:p>
            </c:rich>
          </c:tx>
          <c:layout>
            <c:manualLayout>
              <c:xMode val="edge"/>
              <c:yMode val="edge"/>
              <c:x val="5.915555924329418E-2"/>
              <c:y val="0.2030708008034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33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308354376017589E-2"/>
          <c:y val="1.1543266394026329E-2"/>
          <c:w val="0.93391617491567069"/>
          <c:h val="8.7209912714399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882-EF65-B94F-9D20-512448E8BC45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4FE7-8816-5540-BBA5-9082E148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4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9D24-139D-2544-BEF6-0E91EB107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6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0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5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6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7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4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8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21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2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8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4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3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6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8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66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2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4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0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84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5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24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17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81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33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37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78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90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09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5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04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0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42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99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84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71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46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01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71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08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577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47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59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43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861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75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014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82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90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lighttpd</a:t>
            </a:r>
            <a:r>
              <a:rPr lang="en-US" dirty="0"/>
              <a:t> the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91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95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9D24-139D-2544-BEF6-0E91EB107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1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422-7D9B-314D-98FC-23375CCD24E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12F-D984-EC4D-98AE-19D27210F513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1671-C346-E948-BA17-45FC615D1F0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4AF-AEAF-9A42-A38D-25F06CC3D29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62AC-72C9-2046-87E1-0A6F1641F68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B4-4911-344D-8432-DE6DCFE6214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0FBE-E1DE-264E-B681-034C8DEE5B8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80B0-3DB0-AF46-A496-FFCE62091E19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8371-BB7D-AF4B-B39D-8C721CA15564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7C-9515-EB4A-B19A-0D245FF3EC02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5528-25CB-E248-965A-E5FE3DAED2E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0CE-4199-1246-92C3-D90FECA9F42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AE6F-372A-E84D-B1E6-523C84ACD5E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8D99-F0B6-9C41-ABB7-2C91B9E9BF07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BAB-8640-8D40-9C98-4340A9A30DA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2D0-BA53-A14A-845B-81761C496B0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77C-245C-7949-82E5-F4E07CD8A29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B46-E25C-484D-987F-F7A7385A46E2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768-4E4E-8C49-985B-9F757B03778F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753-1DFE-6846-AB54-5363A00671DA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24-D973-BA42-93B1-29795B983DE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B43C-842A-1C4A-B6EE-BF0CE974346D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119A-BBDE-6142-83AB-E883E016E13C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5DCE-544C-3B41-B089-A2B4DC5686C9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7714-2FD6-43DD-9A27-09E75E16B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147" y="1122363"/>
            <a:ext cx="10521108" cy="187375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Building the Next Generation of Security Focused NVX Systems: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Addressing Limitations in N-Variant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98FCE1B-49BD-4517-8179-03AB8F1180F6}"/>
              </a:ext>
            </a:extLst>
          </p:cNvPr>
          <p:cNvSpPr txBox="1">
            <a:spLocks/>
          </p:cNvSpPr>
          <p:nvPr/>
        </p:nvSpPr>
        <p:spPr>
          <a:xfrm>
            <a:off x="1523999" y="3348000"/>
            <a:ext cx="9144000" cy="102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PhD Defense </a:t>
            </a:r>
          </a:p>
          <a:p>
            <a:r>
              <a:rPr lang="en-US" dirty="0">
                <a:solidFill>
                  <a:schemeClr val="bg1"/>
                </a:solidFill>
              </a:rPr>
              <a:t>Alexios Voulimeneas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42070-2C88-41DB-B507-86DF32D63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12236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4BE362-6452-49C6-8961-E124703B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199" y="6356349"/>
            <a:ext cx="2895600" cy="365125"/>
          </a:xfrm>
        </p:spPr>
        <p:txBody>
          <a:bodyPr/>
          <a:lstStyle/>
          <a:p>
            <a:r>
              <a:rPr lang="en-US" dirty="0"/>
              <a:t>May 26, 2020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685383-C06A-410C-BCB5-FC64953A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6639" y="4251520"/>
            <a:ext cx="3404681" cy="1873756"/>
          </a:xfrm>
        </p:spPr>
        <p:txBody>
          <a:bodyPr>
            <a:normAutofit fontScale="92500" lnSpcReduction="20000"/>
          </a:bodyPr>
          <a:lstStyle/>
          <a:p>
            <a:pPr algn="l">
              <a:tabLst>
                <a:tab pos="1997075" algn="l"/>
              </a:tabLst>
            </a:pPr>
            <a: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Dissertation Committee:</a:t>
            </a:r>
            <a:b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b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Prof. Michael Franz (Chair)</a:t>
            </a:r>
          </a:p>
          <a:p>
            <a:pPr algn="l">
              <a:tabLst>
                <a:tab pos="1997075" algn="l"/>
              </a:tabLst>
            </a:pPr>
            <a: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Prof. Alex </a:t>
            </a:r>
            <a:r>
              <a:rPr lang="en-US" sz="1800" dirty="0" err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Nicolau</a:t>
            </a:r>
            <a:endParaRPr lang="en-US" sz="1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l">
              <a:tabLst>
                <a:tab pos="1997075" algn="l"/>
              </a:tabLst>
            </a:pPr>
            <a:r>
              <a:rPr lang="en-US" sz="18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Prof. Qi Alfred Chen</a:t>
            </a:r>
          </a:p>
          <a:p>
            <a:pPr algn="l">
              <a:tabLst>
                <a:tab pos="1997075" algn="l"/>
              </a:tabLst>
            </a:pPr>
            <a:r>
              <a:rPr lang="en-US" sz="1800" dirty="0">
                <a:solidFill>
                  <a:schemeClr val="bg1"/>
                </a:solidFill>
                <a:latin typeface="Helvetica Light" charset="0"/>
              </a:rPr>
              <a:t>Prof. Joshua Garcia</a:t>
            </a:r>
          </a:p>
          <a:p>
            <a:pPr algn="l">
              <a:tabLst>
                <a:tab pos="1997075" algn="l"/>
              </a:tabLst>
            </a:pPr>
            <a:r>
              <a:rPr lang="en-US" sz="1800" dirty="0">
                <a:solidFill>
                  <a:schemeClr val="bg1"/>
                </a:solidFill>
                <a:latin typeface="Helvetica Light" charset="0"/>
              </a:rPr>
              <a:t>Prof. Stijn </a:t>
            </a:r>
            <a:r>
              <a:rPr lang="en-US" sz="1800" dirty="0" err="1">
                <a:solidFill>
                  <a:schemeClr val="bg1"/>
                </a:solidFill>
                <a:latin typeface="Helvetica Light" charset="0"/>
              </a:rPr>
              <a:t>Volckaert</a:t>
            </a:r>
            <a:endParaRPr lang="en-US" sz="1800" dirty="0">
              <a:solidFill>
                <a:schemeClr val="bg1"/>
              </a:solidFill>
              <a:latin typeface="Helvetica Light" charset="0"/>
            </a:endParaRPr>
          </a:p>
          <a:p>
            <a:pPr lvl="1" algn="l">
              <a:tabLst>
                <a:tab pos="1997075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fireplace in a dark room&#10;&#10;Description automatically generated">
            <a:extLst>
              <a:ext uri="{FF2B5EF4-FFF2-40B4-BE49-F238E27FC236}">
                <a16:creationId xmlns:a16="http://schemas.microsoft.com/office/drawing/2014/main" id="{05B17B93-6DC2-476B-8DB8-991943FF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59" y="4199823"/>
            <a:ext cx="2653585" cy="21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CD937-542D-4B79-80B1-74F09EB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3B5234-598A-491C-999A-7AC1AD67917D}"/>
              </a:ext>
            </a:extLst>
          </p:cNvPr>
          <p:cNvSpPr txBox="1">
            <a:spLocks/>
          </p:cNvSpPr>
          <p:nvPr/>
        </p:nvSpPr>
        <p:spPr>
          <a:xfrm>
            <a:off x="1455144" y="3224767"/>
            <a:ext cx="6851573" cy="20082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3200" u="sng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4000" dirty="0">
                <a:solidFill>
                  <a:schemeClr val="bg1"/>
                </a:solidFill>
              </a:rPr>
              <a:t>N-Variant </a:t>
            </a:r>
            <a:r>
              <a:rPr lang="en-US" sz="4000" dirty="0" err="1">
                <a:solidFill>
                  <a:schemeClr val="bg1"/>
                </a:solidFill>
              </a:rPr>
              <a:t>eXecution</a:t>
            </a:r>
            <a:r>
              <a:rPr lang="en-US" sz="4000" dirty="0">
                <a:solidFill>
                  <a:schemeClr val="bg1"/>
                </a:solidFill>
              </a:rPr>
              <a:t> (NVX)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N-Variant </a:t>
            </a:r>
            <a:r>
              <a:rPr lang="en-US" dirty="0" err="1">
                <a:solidFill>
                  <a:schemeClr val="bg1"/>
                </a:solidFill>
              </a:rPr>
              <a:t>eXecution</a:t>
            </a:r>
            <a:r>
              <a:rPr lang="en-US" dirty="0">
                <a:solidFill>
                  <a:schemeClr val="bg1"/>
                </a:solidFill>
              </a:rPr>
              <a:t> (NVX)</a:t>
            </a:r>
          </a:p>
        </p:txBody>
      </p:sp>
      <p:sp>
        <p:nvSpPr>
          <p:cNvPr id="5" name="Rechthoek 29"/>
          <p:cNvSpPr/>
          <p:nvPr/>
        </p:nvSpPr>
        <p:spPr>
          <a:xfrm>
            <a:off x="4535763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42"/>
          <p:cNvSpPr/>
          <p:nvPr/>
        </p:nvSpPr>
        <p:spPr>
          <a:xfrm>
            <a:off x="4535763" y="1170462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  <a:br>
              <a:rPr lang="nl-BE" sz="2200" dirty="0"/>
            </a:br>
            <a:r>
              <a:rPr lang="nl-BE" sz="2200" dirty="0"/>
              <a:t>Variant</a:t>
            </a:r>
          </a:p>
        </p:txBody>
      </p:sp>
      <p:sp>
        <p:nvSpPr>
          <p:cNvPr id="9" name="Rechthoek 29"/>
          <p:cNvSpPr/>
          <p:nvPr/>
        </p:nvSpPr>
        <p:spPr>
          <a:xfrm>
            <a:off x="1197727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197724" y="1955472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310653" y="1955472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0653" y="2740482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04180" y="1172289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29"/>
          <p:cNvSpPr/>
          <p:nvPr/>
        </p:nvSpPr>
        <p:spPr>
          <a:xfrm>
            <a:off x="1204200" y="4388359"/>
            <a:ext cx="5450968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204200" y="5648234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grpSp>
        <p:nvGrpSpPr>
          <p:cNvPr id="19" name="Groep 80"/>
          <p:cNvGrpSpPr/>
          <p:nvPr/>
        </p:nvGrpSpPr>
        <p:grpSpPr>
          <a:xfrm>
            <a:off x="1193677" y="2998660"/>
            <a:ext cx="2137265" cy="430887"/>
            <a:chOff x="1331640" y="2897208"/>
            <a:chExt cx="2899057" cy="430887"/>
          </a:xfrm>
        </p:grpSpPr>
        <p:cxnSp>
          <p:nvCxnSpPr>
            <p:cNvPr id="20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kstvak 14"/>
            <p:cNvSpPr txBox="1"/>
            <p:nvPr/>
          </p:nvSpPr>
          <p:spPr>
            <a:xfrm>
              <a:off x="3851921" y="2897208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22" name="Groep 80"/>
          <p:cNvGrpSpPr/>
          <p:nvPr/>
        </p:nvGrpSpPr>
        <p:grpSpPr>
          <a:xfrm>
            <a:off x="4530500" y="2995046"/>
            <a:ext cx="2137265" cy="430887"/>
            <a:chOff x="1331640" y="2902886"/>
            <a:chExt cx="2899057" cy="430887"/>
          </a:xfrm>
        </p:grpSpPr>
        <p:cxnSp>
          <p:nvCxnSpPr>
            <p:cNvPr id="23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kstvak 14"/>
            <p:cNvSpPr txBox="1"/>
            <p:nvPr/>
          </p:nvSpPr>
          <p:spPr>
            <a:xfrm>
              <a:off x="3851921" y="2902886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26" name="Tekstvak 97"/>
          <p:cNvSpPr txBox="1"/>
          <p:nvPr/>
        </p:nvSpPr>
        <p:spPr>
          <a:xfrm>
            <a:off x="6855297" y="1052732"/>
            <a:ext cx="52232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In a nutshell:</a:t>
            </a:r>
          </a:p>
          <a:p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Run multiple diversified program variants in parallel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Execute these variants in lockstep on identical inputs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Suspend them at every system call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Compare system call numbers/arguments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I/O replication for transparency and identical inputs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27" name="Rechte verbindingslijn met pijl 37"/>
          <p:cNvCxnSpPr/>
          <p:nvPr/>
        </p:nvCxnSpPr>
        <p:spPr bwMode="auto">
          <a:xfrm>
            <a:off x="1382607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kstvak 85"/>
          <p:cNvSpPr txBox="1"/>
          <p:nvPr/>
        </p:nvSpPr>
        <p:spPr>
          <a:xfrm>
            <a:off x="1382607" y="3811188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29" name="Rechthoek 17"/>
          <p:cNvSpPr/>
          <p:nvPr/>
        </p:nvSpPr>
        <p:spPr bwMode="auto">
          <a:xfrm>
            <a:off x="1213047" y="3395728"/>
            <a:ext cx="17840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31" name="Rechte verbindingslijn met pijl 37"/>
          <p:cNvCxnSpPr/>
          <p:nvPr/>
        </p:nvCxnSpPr>
        <p:spPr bwMode="auto">
          <a:xfrm>
            <a:off x="4762768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vak 85"/>
          <p:cNvSpPr txBox="1"/>
          <p:nvPr/>
        </p:nvSpPr>
        <p:spPr>
          <a:xfrm>
            <a:off x="4762768" y="3806916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33" name="Rechthoek 17"/>
          <p:cNvSpPr/>
          <p:nvPr/>
        </p:nvSpPr>
        <p:spPr bwMode="auto">
          <a:xfrm>
            <a:off x="4552769" y="3391456"/>
            <a:ext cx="220532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35" name="Rechte verbindingslijn met pijl 37"/>
          <p:cNvCxnSpPr/>
          <p:nvPr/>
        </p:nvCxnSpPr>
        <p:spPr bwMode="auto">
          <a:xfrm>
            <a:off x="1382607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Rechte verbindingslijn met pijl 37"/>
          <p:cNvCxnSpPr/>
          <p:nvPr/>
        </p:nvCxnSpPr>
        <p:spPr bwMode="auto">
          <a:xfrm>
            <a:off x="138260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hthoek 17"/>
          <p:cNvSpPr/>
          <p:nvPr/>
        </p:nvSpPr>
        <p:spPr bwMode="auto">
          <a:xfrm>
            <a:off x="1382606" y="5652000"/>
            <a:ext cx="49662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0" name="Rechte verbindingslijn met pijl 37"/>
          <p:cNvCxnSpPr/>
          <p:nvPr/>
        </p:nvCxnSpPr>
        <p:spPr bwMode="auto">
          <a:xfrm>
            <a:off x="187344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Rechte verbindingslijn met pijl 37"/>
          <p:cNvCxnSpPr/>
          <p:nvPr/>
        </p:nvCxnSpPr>
        <p:spPr bwMode="auto">
          <a:xfrm>
            <a:off x="1867660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3" name="Rechte verbindingslijn met pijl 37"/>
          <p:cNvCxnSpPr/>
          <p:nvPr/>
        </p:nvCxnSpPr>
        <p:spPr bwMode="auto">
          <a:xfrm>
            <a:off x="1867660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4" name="Rechte verbindingslijn met pijl 37"/>
          <p:cNvCxnSpPr/>
          <p:nvPr/>
        </p:nvCxnSpPr>
        <p:spPr bwMode="auto">
          <a:xfrm>
            <a:off x="4762769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Rechte verbindingslijn met pijl 37"/>
          <p:cNvCxnSpPr/>
          <p:nvPr/>
        </p:nvCxnSpPr>
        <p:spPr bwMode="auto">
          <a:xfrm>
            <a:off x="476276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hthoek 17"/>
          <p:cNvSpPr/>
          <p:nvPr/>
        </p:nvSpPr>
        <p:spPr bwMode="auto">
          <a:xfrm>
            <a:off x="4762768" y="5643962"/>
            <a:ext cx="49662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7" name="Rechte verbindingslijn met pijl 37"/>
          <p:cNvCxnSpPr/>
          <p:nvPr/>
        </p:nvCxnSpPr>
        <p:spPr bwMode="auto">
          <a:xfrm>
            <a:off x="525360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8" name="Rechte verbindingslijn met pijl 37"/>
          <p:cNvCxnSpPr/>
          <p:nvPr/>
        </p:nvCxnSpPr>
        <p:spPr bwMode="auto">
          <a:xfrm>
            <a:off x="5247822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9" name="Rechte verbindingslijn met pijl 37"/>
          <p:cNvCxnSpPr/>
          <p:nvPr/>
        </p:nvCxnSpPr>
        <p:spPr bwMode="auto">
          <a:xfrm>
            <a:off x="5247822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50" name="Rechte verbindingslijn met pijl 37"/>
          <p:cNvCxnSpPr/>
          <p:nvPr/>
        </p:nvCxnSpPr>
        <p:spPr bwMode="auto">
          <a:xfrm>
            <a:off x="2431917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kstvak 85"/>
          <p:cNvSpPr txBox="1"/>
          <p:nvPr/>
        </p:nvSpPr>
        <p:spPr>
          <a:xfrm>
            <a:off x="2382756" y="3815460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2" name="Rechthoek 17"/>
          <p:cNvSpPr/>
          <p:nvPr/>
        </p:nvSpPr>
        <p:spPr bwMode="auto">
          <a:xfrm>
            <a:off x="1877009" y="3400001"/>
            <a:ext cx="554908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3" name="Rechte verbindingslijn met pijl 37"/>
          <p:cNvCxnSpPr/>
          <p:nvPr/>
        </p:nvCxnSpPr>
        <p:spPr bwMode="auto">
          <a:xfrm>
            <a:off x="5803232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kstvak 85"/>
          <p:cNvSpPr txBox="1"/>
          <p:nvPr/>
        </p:nvSpPr>
        <p:spPr>
          <a:xfrm>
            <a:off x="5754071" y="3805869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5" name="Rechthoek 17"/>
          <p:cNvSpPr/>
          <p:nvPr/>
        </p:nvSpPr>
        <p:spPr bwMode="auto">
          <a:xfrm>
            <a:off x="5248324" y="3390410"/>
            <a:ext cx="554908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6" name="Rechte verbindingslijn met pijl 37"/>
          <p:cNvCxnSpPr/>
          <p:nvPr/>
        </p:nvCxnSpPr>
        <p:spPr bwMode="auto">
          <a:xfrm>
            <a:off x="2431918" y="4379815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Rechte verbindingslijn met pijl 37"/>
          <p:cNvCxnSpPr/>
          <p:nvPr/>
        </p:nvCxnSpPr>
        <p:spPr bwMode="auto">
          <a:xfrm>
            <a:off x="2431918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hthoek 17"/>
          <p:cNvSpPr/>
          <p:nvPr/>
        </p:nvSpPr>
        <p:spPr bwMode="auto">
          <a:xfrm>
            <a:off x="2431917" y="5647728"/>
            <a:ext cx="67287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9" name="Rechte verbindingslijn met pijl 37"/>
          <p:cNvCxnSpPr/>
          <p:nvPr/>
        </p:nvCxnSpPr>
        <p:spPr bwMode="auto">
          <a:xfrm>
            <a:off x="3101472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0" name="Rechte verbindingslijn met pijl 37"/>
          <p:cNvCxnSpPr/>
          <p:nvPr/>
        </p:nvCxnSpPr>
        <p:spPr bwMode="auto">
          <a:xfrm flipH="1">
            <a:off x="3104243" y="4388359"/>
            <a:ext cx="3371866" cy="47143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63" name="Rechte verbindingslijn met pijl 37"/>
          <p:cNvCxnSpPr/>
          <p:nvPr/>
        </p:nvCxnSpPr>
        <p:spPr bwMode="auto">
          <a:xfrm>
            <a:off x="3101472" y="4392631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4" name="Rechte verbindingslijn met pijl 37"/>
          <p:cNvCxnSpPr/>
          <p:nvPr/>
        </p:nvCxnSpPr>
        <p:spPr bwMode="auto">
          <a:xfrm>
            <a:off x="3101472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5" name="Rechte verbindingslijn met pijl 37"/>
          <p:cNvCxnSpPr/>
          <p:nvPr/>
        </p:nvCxnSpPr>
        <p:spPr bwMode="auto">
          <a:xfrm>
            <a:off x="6476109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DF7E272-F3F1-4078-A6DC-E72F19D5AEB2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050" dirty="0">
                <a:solidFill>
                  <a:schemeClr val="bg1"/>
                </a:solidFill>
              </a:rPr>
              <a:t>Salamat et al. “Orchestra: intrusion detection using parallel execution and monitoring of program variants in user-space. In </a:t>
            </a:r>
            <a:r>
              <a:rPr lang="en-US" sz="1050" dirty="0" err="1">
                <a:solidFill>
                  <a:schemeClr val="bg1"/>
                </a:solidFill>
              </a:rPr>
              <a:t>EuroSys</a:t>
            </a:r>
            <a:r>
              <a:rPr lang="en-US" sz="1050" dirty="0">
                <a:solidFill>
                  <a:schemeClr val="bg1"/>
                </a:solidFill>
              </a:rPr>
              <a:t> 2009.</a:t>
            </a:r>
          </a:p>
        </p:txBody>
      </p:sp>
    </p:spTree>
    <p:extLst>
      <p:ext uri="{BB962C8B-B14F-4D97-AF65-F5344CB8AC3E}">
        <p14:creationId xmlns:p14="http://schemas.microsoft.com/office/powerpoint/2010/main" val="41541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28" grpId="0"/>
      <p:bldP spid="29" grpId="0" animBg="1"/>
      <p:bldP spid="32" grpId="0"/>
      <p:bldP spid="33" grpId="0" animBg="1"/>
      <p:bldP spid="39" grpId="0" animBg="1"/>
      <p:bldP spid="46" grpId="0" animBg="1"/>
      <p:bldP spid="51" grpId="0"/>
      <p:bldP spid="52" grpId="0" animBg="1"/>
      <p:bldP spid="54" grpId="0"/>
      <p:bldP spid="55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>
            <a:endCxn id="21" idx="2"/>
          </p:cNvCxnSpPr>
          <p:nvPr/>
        </p:nvCxnSpPr>
        <p:spPr>
          <a:xfrm flipV="1">
            <a:off x="3158703" y="5072173"/>
            <a:ext cx="1504062" cy="834229"/>
          </a:xfrm>
          <a:prstGeom prst="bentConnector2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29"/>
          <p:cNvSpPr/>
          <p:nvPr/>
        </p:nvSpPr>
        <p:spPr>
          <a:xfrm>
            <a:off x="6942787" y="157743"/>
            <a:ext cx="2112929" cy="486452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6" name="Rechthoek 50"/>
          <p:cNvSpPr/>
          <p:nvPr/>
        </p:nvSpPr>
        <p:spPr>
          <a:xfrm>
            <a:off x="6942787" y="2970367"/>
            <a:ext cx="2112929" cy="20519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BE" sz="2200" dirty="0"/>
            </a:br>
            <a:br>
              <a:rPr lang="nl-BE" sz="2200" dirty="0"/>
            </a:br>
            <a:br>
              <a:rPr lang="nl-BE" sz="2200" dirty="0"/>
            </a:br>
            <a:br>
              <a:rPr lang="nl-BE" sz="2200" dirty="0"/>
            </a:br>
            <a:endParaRPr lang="nl-BE" sz="2200" dirty="0"/>
          </a:p>
        </p:txBody>
      </p:sp>
      <p:sp>
        <p:nvSpPr>
          <p:cNvPr id="7" name="Rechthoek 29"/>
          <p:cNvSpPr/>
          <p:nvPr/>
        </p:nvSpPr>
        <p:spPr>
          <a:xfrm>
            <a:off x="6942787" y="3391795"/>
            <a:ext cx="2112929" cy="132775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29"/>
          <p:cNvSpPr/>
          <p:nvPr/>
        </p:nvSpPr>
        <p:spPr>
          <a:xfrm>
            <a:off x="6942787" y="4719555"/>
            <a:ext cx="2112929" cy="30271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680" y="2979856"/>
            <a:ext cx="787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10" name="Rechthoek 42"/>
          <p:cNvSpPr/>
          <p:nvPr/>
        </p:nvSpPr>
        <p:spPr>
          <a:xfrm>
            <a:off x="6942787" y="1577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24487" y="4660234"/>
            <a:ext cx="1168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main + 2</a:t>
            </a:r>
          </a:p>
        </p:txBody>
      </p:sp>
      <p:sp>
        <p:nvSpPr>
          <p:cNvPr id="12" name="Rechthoek 29"/>
          <p:cNvSpPr/>
          <p:nvPr/>
        </p:nvSpPr>
        <p:spPr>
          <a:xfrm>
            <a:off x="6942781" y="3391795"/>
            <a:ext cx="2112929" cy="16640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gadget1</a:t>
            </a:r>
          </a:p>
          <a:p>
            <a:pPr algn="ctr"/>
            <a:r>
              <a:rPr lang="nl-BE" sz="2200" dirty="0"/>
              <a:t> </a:t>
            </a:r>
          </a:p>
          <a:p>
            <a:pPr algn="ctr"/>
            <a:r>
              <a:rPr lang="nl-BE" sz="2200" dirty="0"/>
              <a:t>gadget2</a:t>
            </a:r>
          </a:p>
          <a:p>
            <a:pPr algn="ctr"/>
            <a:r>
              <a:rPr lang="nl-BE" sz="2200" dirty="0"/>
              <a:t> </a:t>
            </a:r>
          </a:p>
          <a:p>
            <a:pPr algn="ctr"/>
            <a:r>
              <a:rPr lang="nl-BE" sz="2200" dirty="0"/>
              <a:t>gadget3</a:t>
            </a:r>
          </a:p>
        </p:txBody>
      </p:sp>
      <p:sp>
        <p:nvSpPr>
          <p:cNvPr id="15" name="Rechthoek 29"/>
          <p:cNvSpPr/>
          <p:nvPr/>
        </p:nvSpPr>
        <p:spPr>
          <a:xfrm>
            <a:off x="3604751" y="157743"/>
            <a:ext cx="2112929" cy="4864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6" name="Rechthoek 50"/>
          <p:cNvSpPr/>
          <p:nvPr/>
        </p:nvSpPr>
        <p:spPr>
          <a:xfrm>
            <a:off x="3604751" y="2970367"/>
            <a:ext cx="2112929" cy="20519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BE" sz="2200" dirty="0"/>
            </a:br>
            <a:br>
              <a:rPr lang="nl-BE" sz="2200" dirty="0"/>
            </a:br>
            <a:br>
              <a:rPr lang="nl-BE" sz="2200" dirty="0"/>
            </a:br>
            <a:br>
              <a:rPr lang="nl-BE" sz="2200" dirty="0"/>
            </a:br>
            <a:endParaRPr lang="nl-BE" sz="2200" dirty="0"/>
          </a:p>
        </p:txBody>
      </p:sp>
      <p:sp>
        <p:nvSpPr>
          <p:cNvPr id="17" name="Rechthoek 29"/>
          <p:cNvSpPr/>
          <p:nvPr/>
        </p:nvSpPr>
        <p:spPr>
          <a:xfrm>
            <a:off x="3604751" y="3391795"/>
            <a:ext cx="2112929" cy="132775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8" name="Rechthoek 29"/>
          <p:cNvSpPr/>
          <p:nvPr/>
        </p:nvSpPr>
        <p:spPr>
          <a:xfrm>
            <a:off x="3604751" y="4719555"/>
            <a:ext cx="2112929" cy="30271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642" y="2979856"/>
            <a:ext cx="787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20" name="Rechthoek 42"/>
          <p:cNvSpPr/>
          <p:nvPr/>
        </p:nvSpPr>
        <p:spPr>
          <a:xfrm>
            <a:off x="3604748" y="94275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8310" y="4641286"/>
            <a:ext cx="1168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main + 2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717677" y="9427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17677" y="1727763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11204" y="159570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9062189" y="322729"/>
            <a:ext cx="462318" cy="4545106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9" name="Freeform 28"/>
          <p:cNvSpPr/>
          <p:nvPr/>
        </p:nvSpPr>
        <p:spPr>
          <a:xfrm flipH="1">
            <a:off x="3173505" y="1203512"/>
            <a:ext cx="424770" cy="3664322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22" name="Picture 2" descr="http://trolololololblog.files.wordpress.com/2013/01/troll-face4.png?w=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2" y="5426353"/>
            <a:ext cx="1481624" cy="13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splay 1"/>
          <p:cNvSpPr/>
          <p:nvPr/>
        </p:nvSpPr>
        <p:spPr>
          <a:xfrm>
            <a:off x="2379641" y="5745996"/>
            <a:ext cx="948018" cy="712695"/>
          </a:xfrm>
          <a:prstGeom prst="flowChartDisplay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1"/>
            <a:endCxn id="22" idx="3"/>
          </p:cNvCxnSpPr>
          <p:nvPr/>
        </p:nvCxnSpPr>
        <p:spPr>
          <a:xfrm flipH="1">
            <a:off x="1748336" y="6102344"/>
            <a:ext cx="631305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cxnSpLocks/>
            <a:endCxn id="11" idx="2"/>
          </p:cNvCxnSpPr>
          <p:nvPr/>
        </p:nvCxnSpPr>
        <p:spPr>
          <a:xfrm flipV="1">
            <a:off x="3327659" y="5091121"/>
            <a:ext cx="4681283" cy="1180639"/>
          </a:xfrm>
          <a:prstGeom prst="bentConnector2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29"/>
          <p:cNvSpPr/>
          <p:nvPr/>
        </p:nvSpPr>
        <p:spPr>
          <a:xfrm>
            <a:off x="800318" y="5957648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Rechthoek 29"/>
          <p:cNvSpPr/>
          <p:nvPr/>
        </p:nvSpPr>
        <p:spPr>
          <a:xfrm>
            <a:off x="2746478" y="5957648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Rechthoek 29"/>
          <p:cNvSpPr/>
          <p:nvPr/>
        </p:nvSpPr>
        <p:spPr>
          <a:xfrm>
            <a:off x="2755922" y="5957648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Rechthoek 29"/>
          <p:cNvSpPr/>
          <p:nvPr/>
        </p:nvSpPr>
        <p:spPr>
          <a:xfrm>
            <a:off x="3104744" y="5777716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Rechthoek 29"/>
          <p:cNvSpPr/>
          <p:nvPr/>
        </p:nvSpPr>
        <p:spPr>
          <a:xfrm>
            <a:off x="3101816" y="6141413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Rechthoek 29"/>
          <p:cNvSpPr/>
          <p:nvPr/>
        </p:nvSpPr>
        <p:spPr>
          <a:xfrm>
            <a:off x="4520639" y="5777716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Rechthoek 29"/>
          <p:cNvSpPr/>
          <p:nvPr/>
        </p:nvSpPr>
        <p:spPr>
          <a:xfrm>
            <a:off x="7858676" y="6142083"/>
            <a:ext cx="281146" cy="2893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Rechthoek 29"/>
          <p:cNvSpPr/>
          <p:nvPr/>
        </p:nvSpPr>
        <p:spPr>
          <a:xfrm>
            <a:off x="3603668" y="3391795"/>
            <a:ext cx="2111612" cy="16640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gadget1</a:t>
            </a:r>
          </a:p>
          <a:p>
            <a:pPr algn="ctr"/>
            <a:r>
              <a:rPr lang="nl-BE" sz="2200" dirty="0"/>
              <a:t> </a:t>
            </a:r>
          </a:p>
          <a:p>
            <a:pPr algn="ctr"/>
            <a:r>
              <a:rPr lang="nl-BE" sz="2200" dirty="0"/>
              <a:t>gadget2</a:t>
            </a:r>
          </a:p>
          <a:p>
            <a:pPr algn="ctr"/>
            <a:r>
              <a:rPr lang="nl-BE" sz="2200" dirty="0"/>
              <a:t> </a:t>
            </a:r>
          </a:p>
          <a:p>
            <a:pPr algn="ctr"/>
            <a:r>
              <a:rPr lang="nl-BE" sz="2200" dirty="0"/>
              <a:t>gadget3</a:t>
            </a:r>
          </a:p>
        </p:txBody>
      </p:sp>
      <p:sp>
        <p:nvSpPr>
          <p:cNvPr id="43" name="Freeform 42"/>
          <p:cNvSpPr/>
          <p:nvPr/>
        </p:nvSpPr>
        <p:spPr>
          <a:xfrm>
            <a:off x="9055712" y="851964"/>
            <a:ext cx="462318" cy="4039408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4" name="Freeform 43"/>
          <p:cNvSpPr/>
          <p:nvPr/>
        </p:nvSpPr>
        <p:spPr>
          <a:xfrm>
            <a:off x="9055711" y="463923"/>
            <a:ext cx="462320" cy="3785879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5" name="Freeform 44"/>
          <p:cNvSpPr/>
          <p:nvPr/>
        </p:nvSpPr>
        <p:spPr>
          <a:xfrm>
            <a:off x="9055713" y="208429"/>
            <a:ext cx="462318" cy="3399382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6" name="Freeform 45"/>
          <p:cNvSpPr/>
          <p:nvPr/>
        </p:nvSpPr>
        <p:spPr>
          <a:xfrm flipH="1">
            <a:off x="3135952" y="855320"/>
            <a:ext cx="462318" cy="4039408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7" name="Freeform 46"/>
          <p:cNvSpPr/>
          <p:nvPr/>
        </p:nvSpPr>
        <p:spPr>
          <a:xfrm flipH="1">
            <a:off x="3135953" y="467279"/>
            <a:ext cx="468798" cy="3782523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8" name="Freeform 47"/>
          <p:cNvSpPr/>
          <p:nvPr/>
        </p:nvSpPr>
        <p:spPr>
          <a:xfrm flipH="1">
            <a:off x="3135953" y="211785"/>
            <a:ext cx="462318" cy="3399382"/>
          </a:xfrm>
          <a:custGeom>
            <a:avLst/>
            <a:gdLst>
              <a:gd name="connsiteX0" fmla="*/ 0 w 474636"/>
              <a:gd name="connsiteY0" fmla="*/ 4545106 h 4545106"/>
              <a:gd name="connsiteX1" fmla="*/ 389964 w 474636"/>
              <a:gd name="connsiteY1" fmla="*/ 2628900 h 4545106"/>
              <a:gd name="connsiteX2" fmla="*/ 443753 w 474636"/>
              <a:gd name="connsiteY2" fmla="*/ 524436 h 4545106"/>
              <a:gd name="connsiteX3" fmla="*/ 6723 w 474636"/>
              <a:gd name="connsiteY3" fmla="*/ 0 h 45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36" h="4545106">
                <a:moveTo>
                  <a:pt x="0" y="4545106"/>
                </a:moveTo>
                <a:cubicBezTo>
                  <a:pt x="158002" y="3922059"/>
                  <a:pt x="316005" y="3299012"/>
                  <a:pt x="389964" y="2628900"/>
                </a:cubicBezTo>
                <a:cubicBezTo>
                  <a:pt x="463923" y="1958788"/>
                  <a:pt x="507627" y="962586"/>
                  <a:pt x="443753" y="524436"/>
                </a:cubicBezTo>
                <a:cubicBezTo>
                  <a:pt x="379880" y="86286"/>
                  <a:pt x="6723" y="0"/>
                  <a:pt x="6723" y="0"/>
                </a:cubicBez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49" name="Picture 2" descr="http://openclipart.org/image/800px/svg_to_png/167093/StopSign-nof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52" y="1905735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10042-3C08-4373-A57F-E6EA37CFC45D}"/>
              </a:ext>
            </a:extLst>
          </p:cNvPr>
          <p:cNvSpPr txBox="1"/>
          <p:nvPr/>
        </p:nvSpPr>
        <p:spPr>
          <a:xfrm>
            <a:off x="2896495" y="6576989"/>
            <a:ext cx="6690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Volckaert</a:t>
            </a:r>
            <a:r>
              <a:rPr lang="el-GR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et al. “Cloning your gadgets: Complete ROP attack immunity with multi-variant execution.” In TDCS, 2016.</a:t>
            </a:r>
          </a:p>
        </p:txBody>
      </p:sp>
    </p:spTree>
    <p:extLst>
      <p:ext uri="{BB962C8B-B14F-4D97-AF65-F5344CB8AC3E}">
        <p14:creationId xmlns:p14="http://schemas.microsoft.com/office/powerpoint/2010/main" val="33633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6003 0.000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02969 -0.02615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2969 0.02593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1601 2.5925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8971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2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-0.26574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0013 -0.30787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  <p:bldP spid="37" grpId="0" animBg="1"/>
      <p:bldP spid="37" grpId="1" animBg="1"/>
      <p:bldP spid="38" grpId="0" animBg="1"/>
      <p:bldP spid="3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2E9-6F0C-4224-AC69-961B50BF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13</a:t>
            </a:fld>
            <a:endParaRPr lang="en-US"/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id="{939D898D-CE71-46DA-9C36-E980B4EBBB41}"/>
              </a:ext>
            </a:extLst>
          </p:cNvPr>
          <p:cNvSpPr/>
          <p:nvPr/>
        </p:nvSpPr>
        <p:spPr>
          <a:xfrm>
            <a:off x="353201" y="3105780"/>
            <a:ext cx="8436529" cy="469900"/>
          </a:xfrm>
          <a:custGeom>
            <a:avLst/>
            <a:gdLst/>
            <a:ahLst/>
            <a:cxnLst/>
            <a:rect l="l" t="t" r="r" b="b"/>
            <a:pathLst>
              <a:path w="5448300" h="469900">
                <a:moveTo>
                  <a:pt x="0" y="0"/>
                </a:moveTo>
                <a:lnTo>
                  <a:pt x="0" y="469900"/>
                </a:lnTo>
                <a:lnTo>
                  <a:pt x="5448300" y="469900"/>
                </a:lnTo>
                <a:lnTo>
                  <a:pt x="54483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kernel</a:t>
            </a:r>
            <a:endParaRPr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9D570-549E-4275-90EE-E5781AF6671A}"/>
              </a:ext>
            </a:extLst>
          </p:cNvPr>
          <p:cNvCxnSpPr>
            <a:cxnSpLocks/>
          </p:cNvCxnSpPr>
          <p:nvPr/>
        </p:nvCxnSpPr>
        <p:spPr>
          <a:xfrm flipV="1">
            <a:off x="353202" y="2613371"/>
            <a:ext cx="9050586" cy="13436"/>
          </a:xfrm>
          <a:prstGeom prst="line">
            <a:avLst/>
          </a:prstGeom>
          <a:ln w="254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2D3070-DA6D-48D2-8ECB-CE294015A233}"/>
              </a:ext>
            </a:extLst>
          </p:cNvPr>
          <p:cNvSpPr txBox="1"/>
          <p:nvPr/>
        </p:nvSpPr>
        <p:spPr>
          <a:xfrm rot="5400000">
            <a:off x="8646243" y="311415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D9996D-0C06-4DE7-8CCA-EB51407E60A7}"/>
              </a:ext>
            </a:extLst>
          </p:cNvPr>
          <p:cNvSpPr txBox="1"/>
          <p:nvPr/>
        </p:nvSpPr>
        <p:spPr>
          <a:xfrm rot="5400000">
            <a:off x="8646244" y="206892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3</a:t>
            </a:r>
          </a:p>
        </p:txBody>
      </p:sp>
      <p:sp>
        <p:nvSpPr>
          <p:cNvPr id="26" name="object 54">
            <a:extLst>
              <a:ext uri="{FF2B5EF4-FFF2-40B4-BE49-F238E27FC236}">
                <a16:creationId xmlns:a16="http://schemas.microsoft.com/office/drawing/2014/main" id="{AFD90749-21C7-4385-A08D-956AAA9681A9}"/>
              </a:ext>
            </a:extLst>
          </p:cNvPr>
          <p:cNvSpPr/>
          <p:nvPr/>
        </p:nvSpPr>
        <p:spPr>
          <a:xfrm>
            <a:off x="10162583" y="1407629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4">
            <a:extLst>
              <a:ext uri="{FF2B5EF4-FFF2-40B4-BE49-F238E27FC236}">
                <a16:creationId xmlns:a16="http://schemas.microsoft.com/office/drawing/2014/main" id="{6FB12B9C-6461-43C6-83D9-0F7A9A240E0D}"/>
              </a:ext>
            </a:extLst>
          </p:cNvPr>
          <p:cNvSpPr/>
          <p:nvPr/>
        </p:nvSpPr>
        <p:spPr>
          <a:xfrm>
            <a:off x="10162583" y="1687260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19BD8-AAC2-4FF3-AA7B-A0351C3D2293}"/>
              </a:ext>
            </a:extLst>
          </p:cNvPr>
          <p:cNvSpPr txBox="1"/>
          <p:nvPr/>
        </p:nvSpPr>
        <p:spPr>
          <a:xfrm>
            <a:off x="10344129" y="1577155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7BC41-BB23-41D4-A0F4-DD1DAAC11467}"/>
              </a:ext>
            </a:extLst>
          </p:cNvPr>
          <p:cNvSpPr txBox="1"/>
          <p:nvPr/>
        </p:nvSpPr>
        <p:spPr>
          <a:xfrm>
            <a:off x="10439690" y="1301394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NVX monitor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C490CBA-720B-4998-85E5-54C09B9C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 Design</a:t>
            </a:r>
          </a:p>
        </p:txBody>
      </p:sp>
    </p:spTree>
    <p:extLst>
      <p:ext uri="{BB962C8B-B14F-4D97-AF65-F5344CB8AC3E}">
        <p14:creationId xmlns:p14="http://schemas.microsoft.com/office/powerpoint/2010/main" val="318915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2E9-6F0C-4224-AC69-961B50BF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14</a:t>
            </a:fld>
            <a:endParaRPr lang="en-US"/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id="{939D898D-CE71-46DA-9C36-E980B4EBBB41}"/>
              </a:ext>
            </a:extLst>
          </p:cNvPr>
          <p:cNvSpPr/>
          <p:nvPr/>
        </p:nvSpPr>
        <p:spPr>
          <a:xfrm>
            <a:off x="353201" y="3105780"/>
            <a:ext cx="8436529" cy="469900"/>
          </a:xfrm>
          <a:custGeom>
            <a:avLst/>
            <a:gdLst/>
            <a:ahLst/>
            <a:cxnLst/>
            <a:rect l="l" t="t" r="r" b="b"/>
            <a:pathLst>
              <a:path w="5448300" h="469900">
                <a:moveTo>
                  <a:pt x="0" y="0"/>
                </a:moveTo>
                <a:lnTo>
                  <a:pt x="0" y="469900"/>
                </a:lnTo>
                <a:lnTo>
                  <a:pt x="5448300" y="469900"/>
                </a:lnTo>
                <a:lnTo>
                  <a:pt x="54483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kernel</a:t>
            </a:r>
            <a:endParaRPr dirty="0"/>
          </a:p>
        </p:txBody>
      </p:sp>
      <p:sp>
        <p:nvSpPr>
          <p:cNvPr id="19" name="object 54">
            <a:extLst>
              <a:ext uri="{FF2B5EF4-FFF2-40B4-BE49-F238E27FC236}">
                <a16:creationId xmlns:a16="http://schemas.microsoft.com/office/drawing/2014/main" id="{7C790B01-A225-4CCC-809C-4BAC98B73908}"/>
              </a:ext>
            </a:extLst>
          </p:cNvPr>
          <p:cNvSpPr/>
          <p:nvPr/>
        </p:nvSpPr>
        <p:spPr>
          <a:xfrm>
            <a:off x="436026" y="3170224"/>
            <a:ext cx="1503808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727614D-BE1C-41B7-836A-0F19585DC978}"/>
              </a:ext>
            </a:extLst>
          </p:cNvPr>
          <p:cNvSpPr txBox="1"/>
          <p:nvPr/>
        </p:nvSpPr>
        <p:spPr>
          <a:xfrm>
            <a:off x="436025" y="3170224"/>
            <a:ext cx="1503809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9D570-549E-4275-90EE-E5781AF6671A}"/>
              </a:ext>
            </a:extLst>
          </p:cNvPr>
          <p:cNvCxnSpPr>
            <a:cxnSpLocks/>
          </p:cNvCxnSpPr>
          <p:nvPr/>
        </p:nvCxnSpPr>
        <p:spPr>
          <a:xfrm flipV="1">
            <a:off x="353202" y="2613371"/>
            <a:ext cx="9050586" cy="13436"/>
          </a:xfrm>
          <a:prstGeom prst="line">
            <a:avLst/>
          </a:prstGeom>
          <a:ln w="254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2D3070-DA6D-48D2-8ECB-CE294015A233}"/>
              </a:ext>
            </a:extLst>
          </p:cNvPr>
          <p:cNvSpPr txBox="1"/>
          <p:nvPr/>
        </p:nvSpPr>
        <p:spPr>
          <a:xfrm rot="5400000">
            <a:off x="8646243" y="311415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D9996D-0C06-4DE7-8CCA-EB51407E60A7}"/>
              </a:ext>
            </a:extLst>
          </p:cNvPr>
          <p:cNvSpPr txBox="1"/>
          <p:nvPr/>
        </p:nvSpPr>
        <p:spPr>
          <a:xfrm rot="5400000">
            <a:off x="8646244" y="206892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3</a:t>
            </a:r>
          </a:p>
        </p:txBody>
      </p:sp>
      <p:sp>
        <p:nvSpPr>
          <p:cNvPr id="26" name="object 54">
            <a:extLst>
              <a:ext uri="{FF2B5EF4-FFF2-40B4-BE49-F238E27FC236}">
                <a16:creationId xmlns:a16="http://schemas.microsoft.com/office/drawing/2014/main" id="{AFD90749-21C7-4385-A08D-956AAA9681A9}"/>
              </a:ext>
            </a:extLst>
          </p:cNvPr>
          <p:cNvSpPr/>
          <p:nvPr/>
        </p:nvSpPr>
        <p:spPr>
          <a:xfrm>
            <a:off x="10162583" y="1407629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4">
            <a:extLst>
              <a:ext uri="{FF2B5EF4-FFF2-40B4-BE49-F238E27FC236}">
                <a16:creationId xmlns:a16="http://schemas.microsoft.com/office/drawing/2014/main" id="{6FB12B9C-6461-43C6-83D9-0F7A9A240E0D}"/>
              </a:ext>
            </a:extLst>
          </p:cNvPr>
          <p:cNvSpPr/>
          <p:nvPr/>
        </p:nvSpPr>
        <p:spPr>
          <a:xfrm>
            <a:off x="10162583" y="1687260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19BD8-AAC2-4FF3-AA7B-A0351C3D2293}"/>
              </a:ext>
            </a:extLst>
          </p:cNvPr>
          <p:cNvSpPr txBox="1"/>
          <p:nvPr/>
        </p:nvSpPr>
        <p:spPr>
          <a:xfrm>
            <a:off x="10344129" y="1577155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7BC41-BB23-41D4-A0F4-DD1DAAC11467}"/>
              </a:ext>
            </a:extLst>
          </p:cNvPr>
          <p:cNvSpPr txBox="1"/>
          <p:nvPr/>
        </p:nvSpPr>
        <p:spPr>
          <a:xfrm>
            <a:off x="10439690" y="1301394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NVX monitor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C490CBA-720B-4998-85E5-54C09B9C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 Design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0B20E0-36E8-4893-8A8F-2BA10A5B5D2B}"/>
              </a:ext>
            </a:extLst>
          </p:cNvPr>
          <p:cNvSpPr txBox="1"/>
          <p:nvPr/>
        </p:nvSpPr>
        <p:spPr>
          <a:xfrm>
            <a:off x="1512135" y="4240299"/>
            <a:ext cx="4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Implicit, fast system call interception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AD5B-D743-42EE-87F6-379E802FF91B}"/>
              </a:ext>
            </a:extLst>
          </p:cNvPr>
          <p:cNvSpPr/>
          <p:nvPr/>
        </p:nvSpPr>
        <p:spPr>
          <a:xfrm>
            <a:off x="593018" y="3221330"/>
            <a:ext cx="1189821" cy="253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Monitor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E28A2E-FE4D-47D5-9305-293E00808263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050" dirty="0">
                <a:solidFill>
                  <a:schemeClr val="bg1"/>
                </a:solidFill>
              </a:rPr>
              <a:t>Cox et al. “A </a:t>
            </a:r>
            <a:r>
              <a:rPr lang="en-US" sz="1050" dirty="0" err="1">
                <a:solidFill>
                  <a:schemeClr val="bg1"/>
                </a:solidFill>
              </a:rPr>
              <a:t>secretless</a:t>
            </a:r>
            <a:r>
              <a:rPr lang="en-US" sz="1050" dirty="0">
                <a:solidFill>
                  <a:schemeClr val="bg1"/>
                </a:solidFill>
              </a:rPr>
              <a:t> framework for security through diversity.” In USENIX Security, 2006.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0E7B16-7E2E-452F-B56B-C572FA24BB22}"/>
              </a:ext>
            </a:extLst>
          </p:cNvPr>
          <p:cNvSpPr txBox="1"/>
          <p:nvPr/>
        </p:nvSpPr>
        <p:spPr>
          <a:xfrm>
            <a:off x="5939008" y="4240299"/>
            <a:ext cx="4043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Dangerous and difficult to implement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Significant increase of TCB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Maintenance of huge kernel patches and/or modules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D1FC83-8F62-49C1-8AE9-91D1641E1D57}"/>
              </a:ext>
            </a:extLst>
          </p:cNvPr>
          <p:cNvSpPr/>
          <p:nvPr/>
        </p:nvSpPr>
        <p:spPr>
          <a:xfrm>
            <a:off x="170723" y="3047299"/>
            <a:ext cx="196287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2E9-6F0C-4224-AC69-961B50BF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15</a:t>
            </a:fld>
            <a:endParaRPr lang="en-US"/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id="{939D898D-CE71-46DA-9C36-E980B4EBBB41}"/>
              </a:ext>
            </a:extLst>
          </p:cNvPr>
          <p:cNvSpPr/>
          <p:nvPr/>
        </p:nvSpPr>
        <p:spPr>
          <a:xfrm>
            <a:off x="353201" y="3105780"/>
            <a:ext cx="8436529" cy="469900"/>
          </a:xfrm>
          <a:custGeom>
            <a:avLst/>
            <a:gdLst/>
            <a:ahLst/>
            <a:cxnLst/>
            <a:rect l="l" t="t" r="r" b="b"/>
            <a:pathLst>
              <a:path w="5448300" h="469900">
                <a:moveTo>
                  <a:pt x="0" y="0"/>
                </a:moveTo>
                <a:lnTo>
                  <a:pt x="0" y="469900"/>
                </a:lnTo>
                <a:lnTo>
                  <a:pt x="5448300" y="469900"/>
                </a:lnTo>
                <a:lnTo>
                  <a:pt x="54483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kernel</a:t>
            </a:r>
            <a:endParaRPr dirty="0"/>
          </a:p>
        </p:txBody>
      </p:sp>
      <p:sp>
        <p:nvSpPr>
          <p:cNvPr id="15" name="object 54">
            <a:extLst>
              <a:ext uri="{FF2B5EF4-FFF2-40B4-BE49-F238E27FC236}">
                <a16:creationId xmlns:a16="http://schemas.microsoft.com/office/drawing/2014/main" id="{14244CF9-9B75-49BB-A617-BB84BD9C2648}"/>
              </a:ext>
            </a:extLst>
          </p:cNvPr>
          <p:cNvSpPr/>
          <p:nvPr/>
        </p:nvSpPr>
        <p:spPr>
          <a:xfrm>
            <a:off x="4661159" y="1648216"/>
            <a:ext cx="1718835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5F1FE5DF-81F5-49BE-8F20-69198FA4567C}"/>
              </a:ext>
            </a:extLst>
          </p:cNvPr>
          <p:cNvSpPr txBox="1"/>
          <p:nvPr/>
        </p:nvSpPr>
        <p:spPr>
          <a:xfrm>
            <a:off x="4661159" y="1648216"/>
            <a:ext cx="1718835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19" name="object 54">
            <a:extLst>
              <a:ext uri="{FF2B5EF4-FFF2-40B4-BE49-F238E27FC236}">
                <a16:creationId xmlns:a16="http://schemas.microsoft.com/office/drawing/2014/main" id="{7C790B01-A225-4CCC-809C-4BAC98B73908}"/>
              </a:ext>
            </a:extLst>
          </p:cNvPr>
          <p:cNvSpPr/>
          <p:nvPr/>
        </p:nvSpPr>
        <p:spPr>
          <a:xfrm>
            <a:off x="436026" y="3170224"/>
            <a:ext cx="1503808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727614D-BE1C-41B7-836A-0F19585DC978}"/>
              </a:ext>
            </a:extLst>
          </p:cNvPr>
          <p:cNvSpPr txBox="1"/>
          <p:nvPr/>
        </p:nvSpPr>
        <p:spPr>
          <a:xfrm>
            <a:off x="436025" y="3170224"/>
            <a:ext cx="1503809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9D570-549E-4275-90EE-E5781AF6671A}"/>
              </a:ext>
            </a:extLst>
          </p:cNvPr>
          <p:cNvCxnSpPr>
            <a:cxnSpLocks/>
          </p:cNvCxnSpPr>
          <p:nvPr/>
        </p:nvCxnSpPr>
        <p:spPr>
          <a:xfrm flipV="1">
            <a:off x="353202" y="2613371"/>
            <a:ext cx="9050586" cy="13436"/>
          </a:xfrm>
          <a:prstGeom prst="line">
            <a:avLst/>
          </a:prstGeom>
          <a:ln w="254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2D3070-DA6D-48D2-8ECB-CE294015A233}"/>
              </a:ext>
            </a:extLst>
          </p:cNvPr>
          <p:cNvSpPr txBox="1"/>
          <p:nvPr/>
        </p:nvSpPr>
        <p:spPr>
          <a:xfrm rot="5400000">
            <a:off x="8646243" y="311415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D9996D-0C06-4DE7-8CCA-EB51407E60A7}"/>
              </a:ext>
            </a:extLst>
          </p:cNvPr>
          <p:cNvSpPr txBox="1"/>
          <p:nvPr/>
        </p:nvSpPr>
        <p:spPr>
          <a:xfrm rot="5400000">
            <a:off x="8646244" y="206892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3</a:t>
            </a:r>
          </a:p>
        </p:txBody>
      </p:sp>
      <p:sp>
        <p:nvSpPr>
          <p:cNvPr id="26" name="object 54">
            <a:extLst>
              <a:ext uri="{FF2B5EF4-FFF2-40B4-BE49-F238E27FC236}">
                <a16:creationId xmlns:a16="http://schemas.microsoft.com/office/drawing/2014/main" id="{AFD90749-21C7-4385-A08D-956AAA9681A9}"/>
              </a:ext>
            </a:extLst>
          </p:cNvPr>
          <p:cNvSpPr/>
          <p:nvPr/>
        </p:nvSpPr>
        <p:spPr>
          <a:xfrm>
            <a:off x="10162583" y="1407629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4">
            <a:extLst>
              <a:ext uri="{FF2B5EF4-FFF2-40B4-BE49-F238E27FC236}">
                <a16:creationId xmlns:a16="http://schemas.microsoft.com/office/drawing/2014/main" id="{6FB12B9C-6461-43C6-83D9-0F7A9A240E0D}"/>
              </a:ext>
            </a:extLst>
          </p:cNvPr>
          <p:cNvSpPr/>
          <p:nvPr/>
        </p:nvSpPr>
        <p:spPr>
          <a:xfrm>
            <a:off x="10162583" y="1687260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19BD8-AAC2-4FF3-AA7B-A0351C3D2293}"/>
              </a:ext>
            </a:extLst>
          </p:cNvPr>
          <p:cNvSpPr txBox="1"/>
          <p:nvPr/>
        </p:nvSpPr>
        <p:spPr>
          <a:xfrm>
            <a:off x="10344129" y="1577155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7BC41-BB23-41D4-A0F4-DD1DAAC11467}"/>
              </a:ext>
            </a:extLst>
          </p:cNvPr>
          <p:cNvSpPr txBox="1"/>
          <p:nvPr/>
        </p:nvSpPr>
        <p:spPr>
          <a:xfrm>
            <a:off x="10439690" y="1301394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NVX monitor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C62E67-6565-44D5-88DB-84B0FCEB22E0}"/>
              </a:ext>
            </a:extLst>
          </p:cNvPr>
          <p:cNvSpPr txBox="1"/>
          <p:nvPr/>
        </p:nvSpPr>
        <p:spPr>
          <a:xfrm>
            <a:off x="89489" y="6144394"/>
            <a:ext cx="91433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Lorenzo Cavallaro. Comprehensive Memory Error Protection via Diversity 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and Taint-Tracking. PhD thesis, PhD dissertation, </a:t>
            </a:r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Universita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Degli Studi Di Milano, 2007.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M. Maurer and D. Brumley. TACHYON: Tandem execution for efficient live patch testing. In USENIX Security Symposium, 2012.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P. </a:t>
            </a:r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Hosek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and C. </a:t>
            </a:r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Cadar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. Safe software updates via multi-version execution. In International Conference on Software Engineering (ICSE), 2013.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124E3C1-7448-4269-BF61-1242B016232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22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Monitor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BF0CD0-141D-4B9B-A7A8-9E3BED790E0D}"/>
              </a:ext>
            </a:extLst>
          </p:cNvPr>
          <p:cNvSpPr/>
          <p:nvPr/>
        </p:nvSpPr>
        <p:spPr>
          <a:xfrm>
            <a:off x="593018" y="3221330"/>
            <a:ext cx="1189821" cy="25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388271-B1C5-499E-8B19-D196749350E9}"/>
              </a:ext>
            </a:extLst>
          </p:cNvPr>
          <p:cNvSpPr/>
          <p:nvPr/>
        </p:nvSpPr>
        <p:spPr>
          <a:xfrm>
            <a:off x="4940973" y="1707858"/>
            <a:ext cx="1189821" cy="253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Monitor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A89F6-596E-4C9B-890A-1EE72C789459}"/>
              </a:ext>
            </a:extLst>
          </p:cNvPr>
          <p:cNvSpPr txBox="1"/>
          <p:nvPr/>
        </p:nvSpPr>
        <p:spPr>
          <a:xfrm>
            <a:off x="1512135" y="4240299"/>
            <a:ext cx="40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Easier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Isolation of 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7B33C3-1B81-4E37-86C9-79787F2165E2}"/>
              </a:ext>
            </a:extLst>
          </p:cNvPr>
          <p:cNvSpPr txBox="1"/>
          <p:nvPr/>
        </p:nvSpPr>
        <p:spPr>
          <a:xfrm>
            <a:off x="5939008" y="4240299"/>
            <a:ext cx="4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Slow system call interception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3B5F1D-D4FE-4C12-95D8-9686981B51C8}"/>
              </a:ext>
            </a:extLst>
          </p:cNvPr>
          <p:cNvSpPr/>
          <p:nvPr/>
        </p:nvSpPr>
        <p:spPr>
          <a:xfrm>
            <a:off x="4539137" y="1506066"/>
            <a:ext cx="196287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2E9-6F0C-4224-AC69-961B50BF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16</a:t>
            </a:fld>
            <a:endParaRPr lang="en-US"/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id="{939D898D-CE71-46DA-9C36-E980B4EBBB41}"/>
              </a:ext>
            </a:extLst>
          </p:cNvPr>
          <p:cNvSpPr/>
          <p:nvPr/>
        </p:nvSpPr>
        <p:spPr>
          <a:xfrm>
            <a:off x="353201" y="3105780"/>
            <a:ext cx="8436529" cy="469900"/>
          </a:xfrm>
          <a:custGeom>
            <a:avLst/>
            <a:gdLst/>
            <a:ahLst/>
            <a:cxnLst/>
            <a:rect l="l" t="t" r="r" b="b"/>
            <a:pathLst>
              <a:path w="5448300" h="469900">
                <a:moveTo>
                  <a:pt x="0" y="0"/>
                </a:moveTo>
                <a:lnTo>
                  <a:pt x="0" y="469900"/>
                </a:lnTo>
                <a:lnTo>
                  <a:pt x="5448300" y="469900"/>
                </a:lnTo>
                <a:lnTo>
                  <a:pt x="54483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kernel</a:t>
            </a:r>
            <a:endParaRPr dirty="0"/>
          </a:p>
        </p:txBody>
      </p:sp>
      <p:sp>
        <p:nvSpPr>
          <p:cNvPr id="6" name="object 39">
            <a:extLst>
              <a:ext uri="{FF2B5EF4-FFF2-40B4-BE49-F238E27FC236}">
                <a16:creationId xmlns:a16="http://schemas.microsoft.com/office/drawing/2014/main" id="{BEAAB56F-31C7-42C2-A10E-A63C38202BDE}"/>
              </a:ext>
            </a:extLst>
          </p:cNvPr>
          <p:cNvSpPr/>
          <p:nvPr/>
        </p:nvSpPr>
        <p:spPr>
          <a:xfrm>
            <a:off x="513800" y="1269313"/>
            <a:ext cx="1558237" cy="1059544"/>
          </a:xfrm>
          <a:custGeom>
            <a:avLst/>
            <a:gdLst/>
            <a:ahLst/>
            <a:cxnLst/>
            <a:rect l="l" t="t" r="r" b="b"/>
            <a:pathLst>
              <a:path w="2120900" h="2832100">
                <a:moveTo>
                  <a:pt x="0" y="0"/>
                </a:moveTo>
                <a:lnTo>
                  <a:pt x="2120900" y="0"/>
                </a:lnTo>
                <a:lnTo>
                  <a:pt x="2120900" y="2832100"/>
                </a:lnTo>
                <a:lnTo>
                  <a:pt x="0" y="2832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4">
            <a:extLst>
              <a:ext uri="{FF2B5EF4-FFF2-40B4-BE49-F238E27FC236}">
                <a16:creationId xmlns:a16="http://schemas.microsoft.com/office/drawing/2014/main" id="{29680F8C-381A-4E1C-B4C6-8F35633A49E2}"/>
              </a:ext>
            </a:extLst>
          </p:cNvPr>
          <p:cNvSpPr/>
          <p:nvPr/>
        </p:nvSpPr>
        <p:spPr>
          <a:xfrm>
            <a:off x="513799" y="1973257"/>
            <a:ext cx="1558238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A0B4D5E6-0374-42AE-BD8E-87AC0DA12288}"/>
              </a:ext>
            </a:extLst>
          </p:cNvPr>
          <p:cNvSpPr txBox="1"/>
          <p:nvPr/>
        </p:nvSpPr>
        <p:spPr>
          <a:xfrm>
            <a:off x="513800" y="1973257"/>
            <a:ext cx="1558238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1E0C8-5DD9-44D8-B63B-BDDFB99B5E2E}"/>
              </a:ext>
            </a:extLst>
          </p:cNvPr>
          <p:cNvSpPr txBox="1"/>
          <p:nvPr/>
        </p:nvSpPr>
        <p:spPr>
          <a:xfrm>
            <a:off x="738790" y="1456684"/>
            <a:ext cx="110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0" name="object 39">
            <a:extLst>
              <a:ext uri="{FF2B5EF4-FFF2-40B4-BE49-F238E27FC236}">
                <a16:creationId xmlns:a16="http://schemas.microsoft.com/office/drawing/2014/main" id="{E6127780-8B87-48BF-AFC4-5EEE3F422425}"/>
              </a:ext>
            </a:extLst>
          </p:cNvPr>
          <p:cNvSpPr/>
          <p:nvPr/>
        </p:nvSpPr>
        <p:spPr>
          <a:xfrm>
            <a:off x="2448606" y="1269204"/>
            <a:ext cx="1558233" cy="1059544"/>
          </a:xfrm>
          <a:custGeom>
            <a:avLst/>
            <a:gdLst/>
            <a:ahLst/>
            <a:cxnLst/>
            <a:rect l="l" t="t" r="r" b="b"/>
            <a:pathLst>
              <a:path w="2120900" h="2832100">
                <a:moveTo>
                  <a:pt x="0" y="0"/>
                </a:moveTo>
                <a:lnTo>
                  <a:pt x="2120900" y="0"/>
                </a:lnTo>
                <a:lnTo>
                  <a:pt x="2120900" y="2832100"/>
                </a:lnTo>
                <a:lnTo>
                  <a:pt x="0" y="2832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54">
            <a:extLst>
              <a:ext uri="{FF2B5EF4-FFF2-40B4-BE49-F238E27FC236}">
                <a16:creationId xmlns:a16="http://schemas.microsoft.com/office/drawing/2014/main" id="{7DD55642-C7A0-4536-8CB5-DE8498181CDB}"/>
              </a:ext>
            </a:extLst>
          </p:cNvPr>
          <p:cNvSpPr/>
          <p:nvPr/>
        </p:nvSpPr>
        <p:spPr>
          <a:xfrm>
            <a:off x="2448606" y="1973148"/>
            <a:ext cx="1558233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FFF5D0F4-B352-428A-9E41-D40919DB5CA8}"/>
              </a:ext>
            </a:extLst>
          </p:cNvPr>
          <p:cNvSpPr txBox="1"/>
          <p:nvPr/>
        </p:nvSpPr>
        <p:spPr>
          <a:xfrm>
            <a:off x="2448606" y="1973148"/>
            <a:ext cx="1558233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12CA55-5406-428E-BE80-222836264FE1}"/>
              </a:ext>
            </a:extLst>
          </p:cNvPr>
          <p:cNvSpPr txBox="1"/>
          <p:nvPr/>
        </p:nvSpPr>
        <p:spPr>
          <a:xfrm>
            <a:off x="2679803" y="1437556"/>
            <a:ext cx="110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Variant 2</a:t>
            </a:r>
          </a:p>
        </p:txBody>
      </p:sp>
      <p:sp>
        <p:nvSpPr>
          <p:cNvPr id="14" name="object 54">
            <a:extLst>
              <a:ext uri="{FF2B5EF4-FFF2-40B4-BE49-F238E27FC236}">
                <a16:creationId xmlns:a16="http://schemas.microsoft.com/office/drawing/2014/main" id="{30BD3E2E-5BF9-42DB-86ED-539195E0FD33}"/>
              </a:ext>
            </a:extLst>
          </p:cNvPr>
          <p:cNvSpPr/>
          <p:nvPr/>
        </p:nvSpPr>
        <p:spPr>
          <a:xfrm>
            <a:off x="2089801" y="2048526"/>
            <a:ext cx="358805" cy="205061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54">
            <a:extLst>
              <a:ext uri="{FF2B5EF4-FFF2-40B4-BE49-F238E27FC236}">
                <a16:creationId xmlns:a16="http://schemas.microsoft.com/office/drawing/2014/main" id="{14244CF9-9B75-49BB-A617-BB84BD9C2648}"/>
              </a:ext>
            </a:extLst>
          </p:cNvPr>
          <p:cNvSpPr/>
          <p:nvPr/>
        </p:nvSpPr>
        <p:spPr>
          <a:xfrm>
            <a:off x="4661159" y="1648216"/>
            <a:ext cx="1718835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5F1FE5DF-81F5-49BE-8F20-69198FA4567C}"/>
              </a:ext>
            </a:extLst>
          </p:cNvPr>
          <p:cNvSpPr txBox="1"/>
          <p:nvPr/>
        </p:nvSpPr>
        <p:spPr>
          <a:xfrm>
            <a:off x="4661159" y="1648216"/>
            <a:ext cx="1718835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19" name="object 54">
            <a:extLst>
              <a:ext uri="{FF2B5EF4-FFF2-40B4-BE49-F238E27FC236}">
                <a16:creationId xmlns:a16="http://schemas.microsoft.com/office/drawing/2014/main" id="{7C790B01-A225-4CCC-809C-4BAC98B73908}"/>
              </a:ext>
            </a:extLst>
          </p:cNvPr>
          <p:cNvSpPr/>
          <p:nvPr/>
        </p:nvSpPr>
        <p:spPr>
          <a:xfrm>
            <a:off x="436026" y="3170224"/>
            <a:ext cx="1503808" cy="355600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727614D-BE1C-41B7-836A-0F19585DC978}"/>
              </a:ext>
            </a:extLst>
          </p:cNvPr>
          <p:cNvSpPr txBox="1"/>
          <p:nvPr/>
        </p:nvSpPr>
        <p:spPr>
          <a:xfrm>
            <a:off x="436025" y="3170224"/>
            <a:ext cx="1503809" cy="3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570199">
              <a:lnSpc>
                <a:spcPct val="101725"/>
              </a:lnSpc>
            </a:pPr>
            <a:endParaRPr sz="2200" dirty="0">
              <a:latin typeface="Calibri"/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9D570-549E-4275-90EE-E5781AF6671A}"/>
              </a:ext>
            </a:extLst>
          </p:cNvPr>
          <p:cNvCxnSpPr>
            <a:cxnSpLocks/>
          </p:cNvCxnSpPr>
          <p:nvPr/>
        </p:nvCxnSpPr>
        <p:spPr>
          <a:xfrm flipV="1">
            <a:off x="353202" y="2613371"/>
            <a:ext cx="9050586" cy="13436"/>
          </a:xfrm>
          <a:prstGeom prst="line">
            <a:avLst/>
          </a:prstGeom>
          <a:ln w="254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447697-8137-4B1C-AC0C-CAD28FFE3363}"/>
              </a:ext>
            </a:extLst>
          </p:cNvPr>
          <p:cNvCxnSpPr>
            <a:cxnSpLocks/>
          </p:cNvCxnSpPr>
          <p:nvPr/>
        </p:nvCxnSpPr>
        <p:spPr>
          <a:xfrm>
            <a:off x="4416954" y="1144651"/>
            <a:ext cx="0" cy="1497503"/>
          </a:xfrm>
          <a:prstGeom prst="line">
            <a:avLst/>
          </a:prstGeom>
          <a:ln w="254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2D3070-DA6D-48D2-8ECB-CE294015A233}"/>
              </a:ext>
            </a:extLst>
          </p:cNvPr>
          <p:cNvSpPr txBox="1"/>
          <p:nvPr/>
        </p:nvSpPr>
        <p:spPr>
          <a:xfrm rot="5400000">
            <a:off x="8646243" y="311415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D9996D-0C06-4DE7-8CCA-EB51407E60A7}"/>
              </a:ext>
            </a:extLst>
          </p:cNvPr>
          <p:cNvSpPr txBox="1"/>
          <p:nvPr/>
        </p:nvSpPr>
        <p:spPr>
          <a:xfrm rot="5400000">
            <a:off x="8646244" y="2068921"/>
            <a:ext cx="114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Ring 3</a:t>
            </a:r>
          </a:p>
        </p:txBody>
      </p:sp>
      <p:sp>
        <p:nvSpPr>
          <p:cNvPr id="26" name="object 54">
            <a:extLst>
              <a:ext uri="{FF2B5EF4-FFF2-40B4-BE49-F238E27FC236}">
                <a16:creationId xmlns:a16="http://schemas.microsoft.com/office/drawing/2014/main" id="{AFD90749-21C7-4385-A08D-956AAA9681A9}"/>
              </a:ext>
            </a:extLst>
          </p:cNvPr>
          <p:cNvSpPr/>
          <p:nvPr/>
        </p:nvSpPr>
        <p:spPr>
          <a:xfrm>
            <a:off x="10162583" y="1407629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4">
            <a:extLst>
              <a:ext uri="{FF2B5EF4-FFF2-40B4-BE49-F238E27FC236}">
                <a16:creationId xmlns:a16="http://schemas.microsoft.com/office/drawing/2014/main" id="{6FB12B9C-6461-43C6-83D9-0F7A9A240E0D}"/>
              </a:ext>
            </a:extLst>
          </p:cNvPr>
          <p:cNvSpPr/>
          <p:nvPr/>
        </p:nvSpPr>
        <p:spPr>
          <a:xfrm>
            <a:off x="10162583" y="1687260"/>
            <a:ext cx="133317" cy="165648"/>
          </a:xfrm>
          <a:custGeom>
            <a:avLst/>
            <a:gdLst/>
            <a:ahLst/>
            <a:cxnLst/>
            <a:rect l="l" t="t" r="r" b="b"/>
            <a:pathLst>
              <a:path w="2120900" h="355600">
                <a:moveTo>
                  <a:pt x="0" y="0"/>
                </a:moveTo>
                <a:lnTo>
                  <a:pt x="0" y="355600"/>
                </a:lnTo>
                <a:lnTo>
                  <a:pt x="2120900" y="355600"/>
                </a:lnTo>
                <a:lnTo>
                  <a:pt x="21209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19BD8-AAC2-4FF3-AA7B-A0351C3D2293}"/>
              </a:ext>
            </a:extLst>
          </p:cNvPr>
          <p:cNvSpPr txBox="1"/>
          <p:nvPr/>
        </p:nvSpPr>
        <p:spPr>
          <a:xfrm>
            <a:off x="10344129" y="1577155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7BC41-BB23-41D4-A0F4-DD1DAAC11467}"/>
              </a:ext>
            </a:extLst>
          </p:cNvPr>
          <p:cNvSpPr txBox="1"/>
          <p:nvPr/>
        </p:nvSpPr>
        <p:spPr>
          <a:xfrm>
            <a:off x="10439690" y="1301394"/>
            <a:ext cx="18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NVX monitor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C490CBA-720B-4998-85E5-54C09B9C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 Design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54203C-BEFF-451A-8A5C-84F4CACFA643}"/>
              </a:ext>
            </a:extLst>
          </p:cNvPr>
          <p:cNvSpPr/>
          <p:nvPr/>
        </p:nvSpPr>
        <p:spPr>
          <a:xfrm>
            <a:off x="593018" y="3221330"/>
            <a:ext cx="1189821" cy="25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A5460E-31CB-4769-94E7-E3699E716D47}"/>
              </a:ext>
            </a:extLst>
          </p:cNvPr>
          <p:cNvSpPr/>
          <p:nvPr/>
        </p:nvSpPr>
        <p:spPr>
          <a:xfrm>
            <a:off x="4940973" y="1707858"/>
            <a:ext cx="1189821" cy="25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5DCC54-F30D-4401-8984-D7E80ED26FEE}"/>
              </a:ext>
            </a:extLst>
          </p:cNvPr>
          <p:cNvSpPr/>
          <p:nvPr/>
        </p:nvSpPr>
        <p:spPr>
          <a:xfrm>
            <a:off x="720577" y="2024254"/>
            <a:ext cx="1189821" cy="253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Monitor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501EC6-6E28-4A13-9C48-51AB893199BC}"/>
              </a:ext>
            </a:extLst>
          </p:cNvPr>
          <p:cNvSpPr/>
          <p:nvPr/>
        </p:nvSpPr>
        <p:spPr>
          <a:xfrm>
            <a:off x="2614671" y="2024254"/>
            <a:ext cx="1189821" cy="253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Monitor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11AD71-0B84-4D7C-BFA8-574019A78773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Hosek</a:t>
            </a:r>
            <a:r>
              <a:rPr lang="en-US" sz="1050" dirty="0">
                <a:solidFill>
                  <a:schemeClr val="bg1"/>
                </a:solidFill>
              </a:rPr>
              <a:t> et al. “</a:t>
            </a:r>
            <a:r>
              <a:rPr lang="en-US" sz="1050" dirty="0" err="1">
                <a:solidFill>
                  <a:schemeClr val="bg1"/>
                </a:solidFill>
              </a:rPr>
              <a:t>Varan</a:t>
            </a:r>
            <a:r>
              <a:rPr lang="en-US" sz="1050" dirty="0">
                <a:solidFill>
                  <a:schemeClr val="bg1"/>
                </a:solidFill>
              </a:rPr>
              <a:t> the unbelievable: An efficient n-version execution framework.” In ASPLOS, 2015.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A5D1C6-92D3-4A06-8B6D-682685EC6AE2}"/>
              </a:ext>
            </a:extLst>
          </p:cNvPr>
          <p:cNvSpPr txBox="1"/>
          <p:nvPr/>
        </p:nvSpPr>
        <p:spPr>
          <a:xfrm>
            <a:off x="1512135" y="4240299"/>
            <a:ext cx="4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Fast system call interception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81B50B-84D2-40AC-8A37-35BF73428393}"/>
              </a:ext>
            </a:extLst>
          </p:cNvPr>
          <p:cNvSpPr txBox="1"/>
          <p:nvPr/>
        </p:nvSpPr>
        <p:spPr>
          <a:xfrm>
            <a:off x="5939008" y="4240299"/>
            <a:ext cx="4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Weak security guarantees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B64A57-200A-4D93-90D6-304F4555F276}"/>
              </a:ext>
            </a:extLst>
          </p:cNvPr>
          <p:cNvSpPr/>
          <p:nvPr/>
        </p:nvSpPr>
        <p:spPr>
          <a:xfrm>
            <a:off x="334047" y="1852908"/>
            <a:ext cx="3848125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971B-233A-45B3-8256-8B64950D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Limitations of NVX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2921-1E0C-4FA0-9789-12E71266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7012" cy="4351338"/>
          </a:xfrm>
        </p:spPr>
        <p:txBody>
          <a:bodyPr/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Cross-process NVX designs have good security characteristics but incur high overhead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In-process NVX designs are efficient but provide weak security guarantees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Place variants in a single physical machine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Diversity is limited to what a single platform can offer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Bypassed by non-control data and modern code-reuse attacks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9DA70-4510-4C5C-A7D1-F5CC4C4E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 descr="A sign on a pole&#10;&#10;Description automatically generated">
            <a:extLst>
              <a:ext uri="{FF2B5EF4-FFF2-40B4-BE49-F238E27FC236}">
                <a16:creationId xmlns:a16="http://schemas.microsoft.com/office/drawing/2014/main" id="{554105FA-6D16-420A-B84A-124D13C4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758" y="-36959"/>
            <a:ext cx="3022242" cy="26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235-9EE4-4BCC-BD9B-5EA052F3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64E2-3524-4A93-9D85-4905DC23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 new NVX design can be efficient without sacrificing security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 distributed heterogeneous NVX design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Variants run in different physical machines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Leverage ISA and ABI heterogeneity to increase diversity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Challenges coming from the distributed and the heterogeneous setting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694AA-2845-4EA4-ABE1-400B8AB5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9215AE3C-4809-4940-9950-13F1934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725" y="0"/>
            <a:ext cx="2503275" cy="17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6CDC-6D41-42DC-9141-24E02DFF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44" y="3224767"/>
            <a:ext cx="6851573" cy="20082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Hybrid NVX Design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CD937-542D-4B79-80B1-74F09EB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bird&#10;&#10;Description automatically generated">
            <a:extLst>
              <a:ext uri="{FF2B5EF4-FFF2-40B4-BE49-F238E27FC236}">
                <a16:creationId xmlns:a16="http://schemas.microsoft.com/office/drawing/2014/main" id="{8E0529C1-A37A-4F95-B487-1B041D58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6" y="265878"/>
            <a:ext cx="5185730" cy="1461545"/>
          </a:xfrm>
          <a:prstGeom prst="rect">
            <a:avLst/>
          </a:prstGeom>
        </p:spPr>
      </p:pic>
      <p:pic>
        <p:nvPicPr>
          <p:cNvPr id="16" name="Picture 1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7B5965B7-94B5-4DE5-BB88-827EBF46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26" y="626565"/>
            <a:ext cx="5611229" cy="1461545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E8D9E-E26B-492E-B644-F8DA72EDB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18" y="2113579"/>
            <a:ext cx="5871106" cy="1824134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9AB9FD-73F9-47AF-97DE-95411107B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26" y="2902322"/>
            <a:ext cx="5611229" cy="1547463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94AED-5AC6-4358-9505-67945A8A3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290" y="4892319"/>
            <a:ext cx="6018708" cy="169980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D82791-1FEB-41A8-A1A0-7B06F7804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31" y="4372887"/>
            <a:ext cx="4373696" cy="18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Hybrid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6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7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26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Cross-Process Monitor</a:t>
            </a:r>
          </a:p>
        </p:txBody>
      </p:sp>
      <p:sp>
        <p:nvSpPr>
          <p:cNvPr id="27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28" name="Elbow Connector 27"/>
          <p:cNvCxnSpPr>
            <a:stCxn id="8" idx="1"/>
            <a:endCxn id="27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85"/>
          <p:cNvSpPr txBox="1"/>
          <p:nvPr/>
        </p:nvSpPr>
        <p:spPr>
          <a:xfrm>
            <a:off x="999196" y="3686353"/>
            <a:ext cx="76976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31" name="Straight Arrow Connector 30"/>
          <p:cNvCxnSpPr>
            <a:stCxn id="27" idx="0"/>
          </p:cNvCxnSpPr>
          <p:nvPr/>
        </p:nvCxnSpPr>
        <p:spPr>
          <a:xfrm flipV="1">
            <a:off x="2257235" y="5221419"/>
            <a:ext cx="0" cy="59239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1"/>
            <a:endCxn id="27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075747" y="3030544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97"/>
          <p:cNvSpPr txBox="1"/>
          <p:nvPr/>
        </p:nvSpPr>
        <p:spPr>
          <a:xfrm>
            <a:off x="6858000" y="1371600"/>
            <a:ext cx="50901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Split-Monitor Design</a:t>
            </a:r>
            <a:r>
              <a:rPr lang="nl-BE" sz="2200" dirty="0">
                <a:solidFill>
                  <a:schemeClr val="bg1"/>
                </a:solidFill>
              </a:rPr>
              <a:t>: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Handle security-sensitive system calls in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b="1" dirty="0">
                <a:solidFill>
                  <a:schemeClr val="bg1"/>
                </a:solidFill>
              </a:rPr>
              <a:t>Cross-Process Monitor (CP-MON)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Handle non-sensitive system calls in </a:t>
            </a:r>
            <a:br>
              <a:rPr lang="nl-BE" sz="2200" b="1" dirty="0">
                <a:solidFill>
                  <a:schemeClr val="bg1"/>
                </a:solidFill>
              </a:rPr>
            </a:br>
            <a:r>
              <a:rPr lang="nl-BE" sz="2200" b="1" dirty="0">
                <a:solidFill>
                  <a:schemeClr val="bg1"/>
                </a:solidFill>
              </a:rPr>
              <a:t>In-Process Monitor (IP-MON)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Configurable relaxation policies</a:t>
            </a:r>
          </a:p>
          <a:p>
            <a:endParaRPr lang="nl-BE" sz="2200" dirty="0"/>
          </a:p>
        </p:txBody>
      </p:sp>
      <p:sp>
        <p:nvSpPr>
          <p:cNvPr id="24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In-Process Monitor</a:t>
            </a:r>
          </a:p>
        </p:txBody>
      </p:sp>
      <p:sp>
        <p:nvSpPr>
          <p:cNvPr id="39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In-Process Monitor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C31A05-54FA-4FA8-81EA-0C9880497AE7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MANUAL PAGES, O. pledge - restrict system operations. http://www.openbsd.org/cgi-bin/man.cgi/ OpenBSD-current/man2/pledge.2.</a:t>
            </a:r>
          </a:p>
        </p:txBody>
      </p:sp>
    </p:spTree>
    <p:extLst>
      <p:ext uri="{BB962C8B-B14F-4D97-AF65-F5344CB8AC3E}">
        <p14:creationId xmlns:p14="http://schemas.microsoft.com/office/powerpoint/2010/main" val="12050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21</a:t>
            </a:fld>
            <a:endParaRPr lang="en-US" dirty="0"/>
          </a:p>
        </p:txBody>
      </p:sp>
      <p:sp>
        <p:nvSpPr>
          <p:cNvPr id="43" name="Tekstvak 97"/>
          <p:cNvSpPr txBox="1"/>
          <p:nvPr/>
        </p:nvSpPr>
        <p:spPr>
          <a:xfrm>
            <a:off x="6858000" y="1371600"/>
            <a:ext cx="52689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System Call Broker: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Intercept system calls as they enter kernel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Forward them to appropriate monitor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based on active relaxation policy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Authenticate system calls when resumed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by monitor</a:t>
            </a:r>
          </a:p>
        </p:txBody>
      </p:sp>
      <p:sp>
        <p:nvSpPr>
          <p:cNvPr id="24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25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0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3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38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39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2" name="Elbow Connector 41"/>
          <p:cNvCxnSpPr>
            <a:stCxn id="33" idx="1"/>
            <a:endCxn id="39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kstvak 85"/>
          <p:cNvSpPr txBox="1"/>
          <p:nvPr/>
        </p:nvSpPr>
        <p:spPr>
          <a:xfrm>
            <a:off x="999196" y="3686353"/>
            <a:ext cx="76976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45" name="Straight Arrow Connector 44"/>
          <p:cNvCxnSpPr>
            <a:stCxn id="39" idx="0"/>
          </p:cNvCxnSpPr>
          <p:nvPr/>
        </p:nvCxnSpPr>
        <p:spPr>
          <a:xfrm flipV="1">
            <a:off x="2257235" y="5221419"/>
            <a:ext cx="0" cy="59239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3" idx="1"/>
            <a:endCxn id="39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075747" y="3030544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50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7162" y="5672528"/>
            <a:ext cx="202701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</p:txBody>
      </p:sp>
      <p:sp>
        <p:nvSpPr>
          <p:cNvPr id="43" name="Tekstvak 97"/>
          <p:cNvSpPr txBox="1"/>
          <p:nvPr/>
        </p:nvSpPr>
        <p:spPr>
          <a:xfrm>
            <a:off x="6858000" y="1371600"/>
            <a:ext cx="53311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In-Process Monitor: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Authorized to execute forwarded calls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w/o intervention by cross-process monitor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Replicates system call results through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shared buffer</a:t>
            </a:r>
          </a:p>
        </p:txBody>
      </p:sp>
      <p:sp>
        <p:nvSpPr>
          <p:cNvPr id="28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29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0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1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39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42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7" name="Elbow Connector 46"/>
          <p:cNvCxnSpPr>
            <a:stCxn id="31" idx="1"/>
            <a:endCxn id="42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75747" y="3030544"/>
            <a:ext cx="0" cy="278327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51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53140" y="3264385"/>
            <a:ext cx="1294598" cy="12945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04507" y="3715752"/>
            <a:ext cx="391864" cy="391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endCxn id="15" idx="2"/>
          </p:cNvCxnSpPr>
          <p:nvPr/>
        </p:nvCxnSpPr>
        <p:spPr>
          <a:xfrm rot="16200000" flipH="1">
            <a:off x="2641759" y="3300303"/>
            <a:ext cx="884416" cy="338346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6"/>
          </p:cNvCxnSpPr>
          <p:nvPr/>
        </p:nvCxnSpPr>
        <p:spPr>
          <a:xfrm flipV="1">
            <a:off x="4547738" y="2456121"/>
            <a:ext cx="616241" cy="1455563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92452" y="2434516"/>
            <a:ext cx="232347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30488" y="1842917"/>
            <a:ext cx="2323478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6C5F12-9C71-4DC6-8AB8-B5E14BD62027}"/>
              </a:ext>
            </a:extLst>
          </p:cNvPr>
          <p:cNvSpPr txBox="1"/>
          <p:nvPr/>
        </p:nvSpPr>
        <p:spPr>
          <a:xfrm>
            <a:off x="3679646" y="3346420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416993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23</a:t>
            </a:fld>
            <a:endParaRPr lang="en-US" dirty="0"/>
          </a:p>
        </p:txBody>
      </p:sp>
      <p:sp>
        <p:nvSpPr>
          <p:cNvPr id="43" name="Tekstvak 97"/>
          <p:cNvSpPr txBox="1"/>
          <p:nvPr/>
        </p:nvSpPr>
        <p:spPr>
          <a:xfrm>
            <a:off x="6858000" y="1371600"/>
            <a:ext cx="43261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Cross-Process Monitor: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Standard </a:t>
            </a:r>
            <a:r>
              <a:rPr lang="nl-BE" sz="2200" b="1" dirty="0">
                <a:solidFill>
                  <a:schemeClr val="bg1"/>
                </a:solidFill>
              </a:rPr>
              <a:t>ptrace-based</a:t>
            </a:r>
            <a:r>
              <a:rPr lang="nl-BE" sz="2200" dirty="0">
                <a:solidFill>
                  <a:schemeClr val="bg1"/>
                </a:solidFill>
              </a:rPr>
              <a:t> monitor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Completely isolated from variants</a:t>
            </a:r>
          </a:p>
        </p:txBody>
      </p:sp>
      <p:sp>
        <p:nvSpPr>
          <p:cNvPr id="30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2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4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5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40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41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2" name="Elbow Connector 41"/>
          <p:cNvCxnSpPr>
            <a:stCxn id="35" idx="1"/>
            <a:endCxn id="41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14388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kstvak 85"/>
          <p:cNvSpPr txBox="1"/>
          <p:nvPr/>
        </p:nvSpPr>
        <p:spPr>
          <a:xfrm>
            <a:off x="999196" y="3686353"/>
            <a:ext cx="76976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45" name="Straight Arrow Connector 44"/>
          <p:cNvCxnSpPr>
            <a:stCxn id="41" idx="0"/>
          </p:cNvCxnSpPr>
          <p:nvPr/>
        </p:nvCxnSpPr>
        <p:spPr>
          <a:xfrm flipV="1">
            <a:off x="2257235" y="5221419"/>
            <a:ext cx="0" cy="59239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49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92452" y="4662549"/>
            <a:ext cx="5661513" cy="642871"/>
          </a:xfrm>
          <a:prstGeom prst="rect">
            <a:avLst/>
          </a:pr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cxnSpLocks/>
          </p:cNvCxnSpPr>
          <p:nvPr/>
        </p:nvCxnSpPr>
        <p:spPr>
          <a:xfrm rot="16200000" flipH="1">
            <a:off x="2641759" y="3300303"/>
            <a:ext cx="884416" cy="338346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cxnSpLocks/>
          </p:cNvCxnSpPr>
          <p:nvPr/>
        </p:nvCxnSpPr>
        <p:spPr>
          <a:xfrm flipV="1">
            <a:off x="4547738" y="2456121"/>
            <a:ext cx="616241" cy="1455563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E301B1-F875-4C46-A46F-6AE1C33AA8EC}"/>
              </a:ext>
            </a:extLst>
          </p:cNvPr>
          <p:cNvSpPr txBox="1"/>
          <p:nvPr/>
        </p:nvSpPr>
        <p:spPr>
          <a:xfrm>
            <a:off x="3690434" y="3346419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003339-1B87-4AF4-B28A-D851E20FBD54}"/>
              </a:ext>
            </a:extLst>
          </p:cNvPr>
          <p:cNvSpPr/>
          <p:nvPr/>
        </p:nvSpPr>
        <p:spPr>
          <a:xfrm>
            <a:off x="3253140" y="3264385"/>
            <a:ext cx="1294598" cy="12945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62E59E-8C68-4C8D-A1F0-2E0E1B75B845}"/>
              </a:ext>
            </a:extLst>
          </p:cNvPr>
          <p:cNvSpPr/>
          <p:nvPr/>
        </p:nvSpPr>
        <p:spPr>
          <a:xfrm>
            <a:off x="3704507" y="3715752"/>
            <a:ext cx="391864" cy="391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E0C08-AD4C-4F5A-A61B-B0858AD88BE3}"/>
              </a:ext>
            </a:extLst>
          </p:cNvPr>
          <p:cNvSpPr txBox="1"/>
          <p:nvPr/>
        </p:nvSpPr>
        <p:spPr>
          <a:xfrm>
            <a:off x="3679646" y="3346420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10C483-9811-4BE1-88D2-5335488251A3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Volckaert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et al. “GHUMVEE: efficient, selective, and flexible replication.” In FPS, 2012.</a:t>
            </a:r>
          </a:p>
        </p:txBody>
      </p:sp>
    </p:spTree>
    <p:extLst>
      <p:ext uri="{BB962C8B-B14F-4D97-AF65-F5344CB8AC3E}">
        <p14:creationId xmlns:p14="http://schemas.microsoft.com/office/powerpoint/2010/main" val="329995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In-Process Monitor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24</a:t>
            </a:fld>
            <a:endParaRPr lang="en-US" dirty="0"/>
          </a:p>
        </p:txBody>
      </p:sp>
      <p:sp>
        <p:nvSpPr>
          <p:cNvPr id="27" name="Tekstvak 97"/>
          <p:cNvSpPr txBox="1"/>
          <p:nvPr/>
        </p:nvSpPr>
        <p:spPr>
          <a:xfrm>
            <a:off x="6858000" y="1371600"/>
            <a:ext cx="532293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No abuse of monitor privileges: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Monitor cannot execute system calls that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did not pass through the broker first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Broker generates </a:t>
            </a:r>
            <a:r>
              <a:rPr lang="nl-BE" sz="2200" b="1" dirty="0">
                <a:solidFill>
                  <a:schemeClr val="bg1"/>
                </a:solidFill>
              </a:rPr>
              <a:t>authentication key </a:t>
            </a:r>
            <a:br>
              <a:rPr lang="nl-BE" sz="2200" b="1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and loads it into register when forwarding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call to monitor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Key must be intact to finish execution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of forwarded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200" dirty="0"/>
          </a:p>
        </p:txBody>
      </p:sp>
      <p:sp>
        <p:nvSpPr>
          <p:cNvPr id="28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1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2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3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38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39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0" name="Elbow Connector 39"/>
          <p:cNvCxnSpPr>
            <a:stCxn id="33" idx="1"/>
            <a:endCxn id="39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43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44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cxnSp>
        <p:nvCxnSpPr>
          <p:cNvPr id="47" name="Elbow Connector 46"/>
          <p:cNvCxnSpPr>
            <a:cxnSpLocks/>
          </p:cNvCxnSpPr>
          <p:nvPr/>
        </p:nvCxnSpPr>
        <p:spPr>
          <a:xfrm rot="16200000" flipH="1">
            <a:off x="2641759" y="3300303"/>
            <a:ext cx="884416" cy="338346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/>
          </p:cNvCxnSpPr>
          <p:nvPr/>
        </p:nvCxnSpPr>
        <p:spPr>
          <a:xfrm flipV="1">
            <a:off x="4547738" y="2456121"/>
            <a:ext cx="616241" cy="1455563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14657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1" y="4280076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2333999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7" y="4273929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DAB9A89-94FF-44AB-968D-EBB811345E60}"/>
              </a:ext>
            </a:extLst>
          </p:cNvPr>
          <p:cNvSpPr/>
          <p:nvPr/>
        </p:nvSpPr>
        <p:spPr>
          <a:xfrm>
            <a:off x="3253140" y="3264385"/>
            <a:ext cx="1294598" cy="12945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1C69C8-389C-47A8-BB69-7297EC5BFE37}"/>
              </a:ext>
            </a:extLst>
          </p:cNvPr>
          <p:cNvSpPr/>
          <p:nvPr/>
        </p:nvSpPr>
        <p:spPr>
          <a:xfrm>
            <a:off x="3704507" y="3715752"/>
            <a:ext cx="391864" cy="391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2FB2AC-42D5-427D-AC6B-2C88C3E99C45}"/>
              </a:ext>
            </a:extLst>
          </p:cNvPr>
          <p:cNvSpPr txBox="1"/>
          <p:nvPr/>
        </p:nvSpPr>
        <p:spPr>
          <a:xfrm>
            <a:off x="3679646" y="3346420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5739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In-Process Monitor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25</a:t>
            </a:fld>
            <a:endParaRPr lang="en-US" dirty="0"/>
          </a:p>
        </p:txBody>
      </p:sp>
      <p:sp>
        <p:nvSpPr>
          <p:cNvPr id="27" name="Tekstvak 97"/>
          <p:cNvSpPr txBox="1"/>
          <p:nvPr/>
        </p:nvSpPr>
        <p:spPr>
          <a:xfrm>
            <a:off x="6858000" y="1371600"/>
            <a:ext cx="53726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No tampering with monitor data:</a:t>
            </a:r>
            <a:br>
              <a:rPr lang="nl-BE" sz="2200" b="1" dirty="0">
                <a:solidFill>
                  <a:schemeClr val="bg1"/>
                </a:solidFill>
              </a:rPr>
            </a:br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Locations of monitor and shared buffer are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only known to broker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Pointers to monitor and buffer are never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visible in user space</a:t>
            </a:r>
          </a:p>
        </p:txBody>
      </p:sp>
      <p:sp>
        <p:nvSpPr>
          <p:cNvPr id="28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3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4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5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40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41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2" name="Elbow Connector 41"/>
          <p:cNvCxnSpPr>
            <a:stCxn id="35" idx="1"/>
            <a:endCxn id="41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44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cxnSp>
        <p:nvCxnSpPr>
          <p:cNvPr id="47" name="Elbow Connector 46"/>
          <p:cNvCxnSpPr>
            <a:cxnSpLocks/>
          </p:cNvCxnSpPr>
          <p:nvPr/>
        </p:nvCxnSpPr>
        <p:spPr>
          <a:xfrm rot="16200000" flipH="1">
            <a:off x="2641759" y="3300303"/>
            <a:ext cx="884416" cy="338346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/>
          </p:cNvCxnSpPr>
          <p:nvPr/>
        </p:nvCxnSpPr>
        <p:spPr>
          <a:xfrm flipV="1">
            <a:off x="4547738" y="2456121"/>
            <a:ext cx="616241" cy="1455563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14657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1" y="4280076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2333999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7" y="4273929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1A773D-4BA3-42A2-8BE9-6D48813726BA}"/>
              </a:ext>
            </a:extLst>
          </p:cNvPr>
          <p:cNvSpPr/>
          <p:nvPr/>
        </p:nvSpPr>
        <p:spPr>
          <a:xfrm>
            <a:off x="3253140" y="3264385"/>
            <a:ext cx="1294598" cy="12945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E37F9D-B479-4E98-BE50-43A004F40C73}"/>
              </a:ext>
            </a:extLst>
          </p:cNvPr>
          <p:cNvSpPr/>
          <p:nvPr/>
        </p:nvSpPr>
        <p:spPr>
          <a:xfrm>
            <a:off x="3704507" y="3715752"/>
            <a:ext cx="391864" cy="391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6DD9F5-3464-4E18-A7FB-262DB3925193}"/>
              </a:ext>
            </a:extLst>
          </p:cNvPr>
          <p:cNvSpPr txBox="1"/>
          <p:nvPr/>
        </p:nvSpPr>
        <p:spPr>
          <a:xfrm>
            <a:off x="3679646" y="3346420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92796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In-Process Monitor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26</a:t>
            </a:fld>
            <a:endParaRPr lang="en-US" dirty="0"/>
          </a:p>
        </p:txBody>
      </p:sp>
      <p:sp>
        <p:nvSpPr>
          <p:cNvPr id="27" name="Tekstvak 97"/>
          <p:cNvSpPr txBox="1"/>
          <p:nvPr/>
        </p:nvSpPr>
        <p:spPr>
          <a:xfrm>
            <a:off x="6858000" y="1371600"/>
            <a:ext cx="52028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Leak Prevention: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Sensitive values (e.g. pointers,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authorization key) only stored in registers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and never leaked or spilled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Monitor has no indirect branches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=&gt; control flow cannot be diverted </a:t>
            </a:r>
            <a:br>
              <a:rPr lang="nl-BE" sz="2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to malicious code</a:t>
            </a:r>
          </a:p>
        </p:txBody>
      </p:sp>
      <p:sp>
        <p:nvSpPr>
          <p:cNvPr id="28" name="Rechthoek 29"/>
          <p:cNvSpPr/>
          <p:nvPr/>
        </p:nvSpPr>
        <p:spPr>
          <a:xfrm>
            <a:off x="4535763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3" name="Rechthoek 42"/>
          <p:cNvSpPr/>
          <p:nvPr/>
        </p:nvSpPr>
        <p:spPr>
          <a:xfrm>
            <a:off x="4535763" y="1095153"/>
            <a:ext cx="2112929" cy="38963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34" name="Rechthoek 29"/>
          <p:cNvSpPr/>
          <p:nvPr/>
        </p:nvSpPr>
        <p:spPr>
          <a:xfrm>
            <a:off x="1197727" y="1095153"/>
            <a:ext cx="2112929" cy="19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5" name="Rechthoek 42"/>
          <p:cNvSpPr/>
          <p:nvPr/>
        </p:nvSpPr>
        <p:spPr>
          <a:xfrm>
            <a:off x="1197724" y="1484783"/>
            <a:ext cx="2115977" cy="38780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310653" y="148478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04180" y="1872586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304180" y="1095153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29"/>
          <p:cNvSpPr/>
          <p:nvPr/>
        </p:nvSpPr>
        <p:spPr>
          <a:xfrm>
            <a:off x="1204200" y="5753340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Kernel</a:t>
            </a:r>
            <a:endParaRPr lang="nl-BE" sz="2200" dirty="0"/>
          </a:p>
        </p:txBody>
      </p:sp>
      <p:sp>
        <p:nvSpPr>
          <p:cNvPr id="40" name="Rechthoek 42"/>
          <p:cNvSpPr/>
          <p:nvPr/>
        </p:nvSpPr>
        <p:spPr>
          <a:xfrm>
            <a:off x="1210679" y="4746552"/>
            <a:ext cx="5444489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CP-MON</a:t>
            </a:r>
          </a:p>
        </p:txBody>
      </p:sp>
      <p:sp>
        <p:nvSpPr>
          <p:cNvPr id="41" name="Rechthoek 29"/>
          <p:cNvSpPr/>
          <p:nvPr/>
        </p:nvSpPr>
        <p:spPr>
          <a:xfrm>
            <a:off x="1356600" y="5813817"/>
            <a:ext cx="1801270" cy="3539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>
                <a:solidFill>
                  <a:schemeClr val="tx1"/>
                </a:solidFill>
              </a:rPr>
              <a:t>Syscall Broker</a:t>
            </a:r>
          </a:p>
        </p:txBody>
      </p:sp>
      <p:cxnSp>
        <p:nvCxnSpPr>
          <p:cNvPr id="42" name="Elbow Connector 41"/>
          <p:cNvCxnSpPr>
            <a:stCxn id="35" idx="1"/>
            <a:endCxn id="41" idx="1"/>
          </p:cNvCxnSpPr>
          <p:nvPr/>
        </p:nvCxnSpPr>
        <p:spPr>
          <a:xfrm rot="10800000" flipH="1" flipV="1">
            <a:off x="1197724" y="1678685"/>
            <a:ext cx="158876" cy="4312088"/>
          </a:xfrm>
          <a:prstGeom prst="bentConnector3">
            <a:avLst>
              <a:gd name="adj1" fmla="val -263791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4535763" y="1872586"/>
            <a:ext cx="2112929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sp>
        <p:nvSpPr>
          <p:cNvPr id="44" name="Rechthoek 42"/>
          <p:cNvSpPr/>
          <p:nvPr/>
        </p:nvSpPr>
        <p:spPr>
          <a:xfrm>
            <a:off x="1197722" y="2456121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IP-MON</a:t>
            </a:r>
          </a:p>
        </p:txBody>
      </p:sp>
      <p:cxnSp>
        <p:nvCxnSpPr>
          <p:cNvPr id="47" name="Elbow Connector 46"/>
          <p:cNvCxnSpPr>
            <a:cxnSpLocks/>
          </p:cNvCxnSpPr>
          <p:nvPr/>
        </p:nvCxnSpPr>
        <p:spPr>
          <a:xfrm rot="16200000" flipH="1">
            <a:off x="2641759" y="3300303"/>
            <a:ext cx="884416" cy="338346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cxnSpLocks/>
          </p:cNvCxnSpPr>
          <p:nvPr/>
        </p:nvCxnSpPr>
        <p:spPr>
          <a:xfrm flipV="1">
            <a:off x="4547738" y="2456121"/>
            <a:ext cx="616241" cy="1455563"/>
          </a:xfrm>
          <a:prstGeom prst="bentConnector2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14657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1" y="4280076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2333999" y="3039656"/>
            <a:ext cx="0" cy="27741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https://openclipart.org/image/2400px/svg_to_png/9277/koliberek-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7" y="4273929"/>
            <a:ext cx="862992" cy="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kstvak 85"/>
          <p:cNvSpPr txBox="1"/>
          <p:nvPr/>
        </p:nvSpPr>
        <p:spPr>
          <a:xfrm>
            <a:off x="-91664" y="3686353"/>
            <a:ext cx="908518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getpid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3186E5-87A9-4573-812F-95F5081570DC}"/>
              </a:ext>
            </a:extLst>
          </p:cNvPr>
          <p:cNvSpPr/>
          <p:nvPr/>
        </p:nvSpPr>
        <p:spPr>
          <a:xfrm>
            <a:off x="3253140" y="3264385"/>
            <a:ext cx="1294598" cy="12945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8E352A-467B-405B-BB10-BA54D9934562}"/>
              </a:ext>
            </a:extLst>
          </p:cNvPr>
          <p:cNvSpPr/>
          <p:nvPr/>
        </p:nvSpPr>
        <p:spPr>
          <a:xfrm>
            <a:off x="3704507" y="3715752"/>
            <a:ext cx="391864" cy="391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7C19D0-FCE1-4C2B-927B-88E265A43319}"/>
              </a:ext>
            </a:extLst>
          </p:cNvPr>
          <p:cNvSpPr txBox="1"/>
          <p:nvPr/>
        </p:nvSpPr>
        <p:spPr>
          <a:xfrm>
            <a:off x="3679646" y="3346420"/>
            <a:ext cx="5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3261495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17457"/>
              </p:ext>
            </p:extLst>
          </p:nvPr>
        </p:nvGraphicFramePr>
        <p:xfrm>
          <a:off x="1954075" y="2618422"/>
          <a:ext cx="82838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2">
                  <a:extLst>
                    <a:ext uri="{9D8B030D-6E8A-4147-A177-3AD203B41FA5}">
                      <a16:colId xmlns:a16="http://schemas.microsoft.com/office/drawing/2014/main" val="3257448321"/>
                    </a:ext>
                  </a:extLst>
                </a:gridCol>
                <a:gridCol w="3043993">
                  <a:extLst>
                    <a:ext uri="{9D8B030D-6E8A-4147-A177-3AD203B41FA5}">
                      <a16:colId xmlns:a16="http://schemas.microsoft.com/office/drawing/2014/main" val="1008285776"/>
                    </a:ext>
                  </a:extLst>
                </a:gridCol>
                <a:gridCol w="2255975">
                  <a:extLst>
                    <a:ext uri="{9D8B030D-6E8A-4147-A177-3AD203B41FA5}">
                      <a16:colId xmlns:a16="http://schemas.microsoft.com/office/drawing/2014/main" val="867474057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CP-MON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Hybrid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96509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SPEC CPU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35645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PARSEC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7053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SPLASH-2x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8102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Server 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up to 1249%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&lt;3.5%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09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39681"/>
              </p:ext>
            </p:extLst>
          </p:nvPr>
        </p:nvGraphicFramePr>
        <p:xfrm>
          <a:off x="1954075" y="2618422"/>
          <a:ext cx="82838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2">
                  <a:extLst>
                    <a:ext uri="{9D8B030D-6E8A-4147-A177-3AD203B41FA5}">
                      <a16:colId xmlns:a16="http://schemas.microsoft.com/office/drawing/2014/main" val="3257448321"/>
                    </a:ext>
                  </a:extLst>
                </a:gridCol>
                <a:gridCol w="3043993">
                  <a:extLst>
                    <a:ext uri="{9D8B030D-6E8A-4147-A177-3AD203B41FA5}">
                      <a16:colId xmlns:a16="http://schemas.microsoft.com/office/drawing/2014/main" val="1008285776"/>
                    </a:ext>
                  </a:extLst>
                </a:gridCol>
                <a:gridCol w="2255975">
                  <a:extLst>
                    <a:ext uri="{9D8B030D-6E8A-4147-A177-3AD203B41FA5}">
                      <a16:colId xmlns:a16="http://schemas.microsoft.com/office/drawing/2014/main" val="867474057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CP-MON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Hybrid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96509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SPEC CPU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35645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PARSEC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7053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SPLASH-2x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8102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Server 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up to 1249%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&lt;3.5%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773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Secure NVX Systems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Protect Against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Attacks that rely on knowledge of the target's absolute virtual address space layout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Attacks that attempt to acquire that knowledge through information leakage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FEEE8-00D3-4EB1-A415-0F46D023BFA0}"/>
              </a:ext>
            </a:extLst>
          </p:cNvPr>
          <p:cNvSpPr/>
          <p:nvPr/>
        </p:nvSpPr>
        <p:spPr>
          <a:xfrm>
            <a:off x="85260" y="6176963"/>
            <a:ext cx="9420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Bruschi</a:t>
            </a:r>
            <a:r>
              <a:rPr lang="en-US" sz="1050" dirty="0">
                <a:solidFill>
                  <a:schemeClr val="bg1"/>
                </a:solidFill>
              </a:rPr>
              <a:t> et al. “Diversified process </a:t>
            </a:r>
            <a:r>
              <a:rPr lang="en-US" sz="1050" dirty="0" err="1">
                <a:solidFill>
                  <a:schemeClr val="bg1"/>
                </a:solidFill>
              </a:rPr>
              <a:t>replicae</a:t>
            </a:r>
            <a:r>
              <a:rPr lang="en-US" sz="1050" dirty="0">
                <a:solidFill>
                  <a:schemeClr val="bg1"/>
                </a:solidFill>
              </a:rPr>
              <a:t> for defeating memory error exploits.” In IPCCC, 2007.</a:t>
            </a:r>
          </a:p>
          <a:p>
            <a:r>
              <a:rPr lang="en-US" sz="1050" dirty="0" err="1">
                <a:solidFill>
                  <a:schemeClr val="bg1">
                    <a:lumMod val="95000"/>
                  </a:schemeClr>
                </a:solidFill>
              </a:rPr>
              <a:t>Volckaert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 et al. “Cloning your gadgets: Complete ROP attack immunity with multi-variant execution.” In TDSC, 2012.</a:t>
            </a:r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Lu et al. “Stopping memory disclosures via diversification and replicated execution.” In TDSC, 2018.</a:t>
            </a:r>
          </a:p>
          <a:p>
            <a:r>
              <a:rPr lang="en-US" sz="1050" dirty="0">
                <a:solidFill>
                  <a:schemeClr val="bg1"/>
                </a:solidFill>
              </a:rPr>
              <a:t> 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3791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Secure NVX Systems cannot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Protect Against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 </a:t>
            </a:r>
            <a:r>
              <a:rPr lang="en-US" dirty="0">
                <a:solidFill>
                  <a:srgbClr val="FF0000"/>
                </a:solidFill>
              </a:rPr>
              <a:t>Attacks that build on knowledge of the program's internal geometry (e.g.,  </a:t>
            </a:r>
            <a:r>
              <a:rPr lang="en-US" dirty="0" err="1"/>
              <a:t>kh</a:t>
            </a:r>
            <a:r>
              <a:rPr lang="en-US" dirty="0" err="1">
                <a:solidFill>
                  <a:srgbClr val="FF0000"/>
                </a:solidFill>
              </a:rPr>
              <a:t>relative</a:t>
            </a:r>
            <a:r>
              <a:rPr lang="en-US" dirty="0">
                <a:solidFill>
                  <a:srgbClr val="FF0000"/>
                </a:solidFill>
              </a:rPr>
              <a:t> data/instruction layouts) and/or data representation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F3FB-D5F8-44DB-9B2C-306E4368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ProFTPD</a:t>
            </a:r>
            <a:r>
              <a:rPr lang="en-US" dirty="0">
                <a:solidFill>
                  <a:schemeClr val="bg1"/>
                </a:solidFill>
              </a:rPr>
              <a:t> SSL Private Key Leak (DOP)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69A4-6778-46F8-9175-1CA8ADA2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Hu et al. build an information </a:t>
            </a:r>
            <a:r>
              <a:rPr lang="en-US" dirty="0">
                <a:solidFill>
                  <a:schemeClr val="bg1"/>
                </a:solidFill>
              </a:rPr>
              <a:t>disclosure attack on </a:t>
            </a:r>
            <a:r>
              <a:rPr lang="en-US" dirty="0" err="1">
                <a:solidFill>
                  <a:schemeClr val="bg1"/>
                </a:solidFill>
              </a:rPr>
              <a:t>ProFTPD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Traverse 6 data structures using only data-only gadgets, ultimately reaching a private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B45B0-F4C8-4ADE-9E33-604CCD27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42686-4090-4309-9F44-F3E69A58D8EB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Hu et al. “Data-oriented programming: On the expressiveness of non-control data attacks.” In S&amp;P, 2016.</a:t>
            </a:r>
          </a:p>
        </p:txBody>
      </p:sp>
    </p:spTree>
    <p:extLst>
      <p:ext uri="{BB962C8B-B14F-4D97-AF65-F5344CB8AC3E}">
        <p14:creationId xmlns:p14="http://schemas.microsoft.com/office/powerpoint/2010/main" val="285169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AD6-0DD3-4359-973F-731D909E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Position-independent Code Reuse (PIROP)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2B24-A6B1-49D0-A06C-52A91227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Göktas</a:t>
            </a:r>
            <a:r>
              <a:rPr lang="en-US" dirty="0">
                <a:solidFill>
                  <a:schemeClr val="bg1"/>
                </a:solidFill>
              </a:rPr>
              <a:t> et al. construct code-reuse exploits that use </a:t>
            </a:r>
            <a:r>
              <a:rPr lang="en-US" i="1" dirty="0">
                <a:solidFill>
                  <a:schemeClr val="bg1"/>
                </a:solidFill>
              </a:rPr>
              <a:t>relative</a:t>
            </a:r>
            <a:r>
              <a:rPr lang="en-US" dirty="0">
                <a:solidFill>
                  <a:schemeClr val="bg1"/>
                </a:solidFill>
              </a:rPr>
              <a:t> locations in memory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Attackers could locate PIROP gadgets even in diversified programs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A662D-4278-40BF-AAE3-F8464545756D}"/>
              </a:ext>
            </a:extLst>
          </p:cNvPr>
          <p:cNvSpPr/>
          <p:nvPr/>
        </p:nvSpPr>
        <p:spPr>
          <a:xfrm>
            <a:off x="85260" y="6452013"/>
            <a:ext cx="94206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Göktas</a:t>
            </a:r>
            <a:r>
              <a:rPr lang="en-US" sz="1050" dirty="0">
                <a:solidFill>
                  <a:schemeClr val="bg1"/>
                </a:solidFill>
              </a:rPr>
              <a:t> et al. “Position-independent code reuse: On the </a:t>
            </a:r>
            <a:r>
              <a:rPr lang="en-US" sz="1050" dirty="0" err="1">
                <a:solidFill>
                  <a:schemeClr val="bg1"/>
                </a:solidFill>
              </a:rPr>
              <a:t>eectiveness</a:t>
            </a:r>
            <a:r>
              <a:rPr lang="en-US" sz="1050" dirty="0">
                <a:solidFill>
                  <a:schemeClr val="bg1"/>
                </a:solidFill>
              </a:rPr>
              <a:t> of ASLR in the absence of information disclosure.”  In </a:t>
            </a:r>
            <a:r>
              <a:rPr lang="en-US" sz="1050" dirty="0" err="1">
                <a:solidFill>
                  <a:schemeClr val="bg1"/>
                </a:solidFill>
              </a:rPr>
              <a:t>EuroS&amp;P</a:t>
            </a:r>
            <a:r>
              <a:rPr lang="en-US" sz="1050" dirty="0">
                <a:solidFill>
                  <a:schemeClr val="bg1"/>
                </a:solidFill>
              </a:rPr>
              <a:t>, 2018.</a:t>
            </a:r>
          </a:p>
          <a:p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E72A9-F445-41F3-BC80-EC905496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31EC5017-32AB-4BA8-B326-1ED6CC68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47" y="878422"/>
            <a:ext cx="2697274" cy="16328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A216E1-1D07-47C6-BF85-51A9D6C326C7}"/>
              </a:ext>
            </a:extLst>
          </p:cNvPr>
          <p:cNvSpPr/>
          <p:nvPr/>
        </p:nvSpPr>
        <p:spPr>
          <a:xfrm>
            <a:off x="1309149" y="2801025"/>
            <a:ext cx="9186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Problem: Diversity is limited to what a single platform can offer.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2B530-0CCF-4D49-8057-05D36CE3B8A9}"/>
              </a:ext>
            </a:extLst>
          </p:cNvPr>
          <p:cNvSpPr txBox="1"/>
          <p:nvPr/>
        </p:nvSpPr>
        <p:spPr>
          <a:xfrm>
            <a:off x="3369154" y="4201355"/>
            <a:ext cx="4772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905577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CD937-542D-4B79-80B1-74F09EB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3B5234-598A-491C-999A-7AC1AD67917D}"/>
              </a:ext>
            </a:extLst>
          </p:cNvPr>
          <p:cNvSpPr txBox="1">
            <a:spLocks/>
          </p:cNvSpPr>
          <p:nvPr/>
        </p:nvSpPr>
        <p:spPr>
          <a:xfrm>
            <a:off x="1455144" y="3224767"/>
            <a:ext cx="10264631" cy="2008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3200" u="sng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5200" dirty="0">
                <a:solidFill>
                  <a:schemeClr val="bg1"/>
                </a:solidFill>
              </a:rPr>
              <a:t>Distributed Heterogeneous </a:t>
            </a:r>
          </a:p>
          <a:p>
            <a:pPr marL="0" indent="0">
              <a:buFont typeface="Arial"/>
              <a:buNone/>
            </a:pPr>
            <a:r>
              <a:rPr lang="en-US" sz="5200" dirty="0">
                <a:solidFill>
                  <a:schemeClr val="bg1"/>
                </a:solidFill>
              </a:rPr>
              <a:t>N-Variant Execution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23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124712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Distributed Heterogeneous N-Variant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distributed heterogeneous NVX design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Variants run in different physical machines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 Leverage ISA and ABI heterogeneity to increase diversity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8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365125"/>
            <a:ext cx="1169401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Sources of Additional Diversity (ISA-Heterogeneity)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Endianness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Register set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Pointer width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Available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7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Padding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Flags and modes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Calling conventions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1EF8BF-39C1-460A-BA88-CF34EC7C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365125"/>
            <a:ext cx="1169401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Sources of Additional Diversity (ABI-Heterogeneity)</a:t>
            </a:r>
          </a:p>
        </p:txBody>
      </p:sp>
    </p:spTree>
    <p:extLst>
      <p:ext uri="{BB962C8B-B14F-4D97-AF65-F5344CB8AC3E}">
        <p14:creationId xmlns:p14="http://schemas.microsoft.com/office/powerpoint/2010/main" val="2340735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38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618186"/>
            <a:ext cx="0" cy="644833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Distributed Heterogeneous NVX Design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Inter-Monitor Communication via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6" grpId="0" animBg="1"/>
      <p:bldP spid="66" grpId="0" animBg="1"/>
      <p:bldP spid="67" grpId="0" animBg="1"/>
      <p:bldP spid="104" grpId="0"/>
      <p:bldP spid="65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4A7E-6C0F-4CD5-A7E5-CB27A80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2A2FB-06CC-4B80-8D0C-08EA8FA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5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16" name="Content Placeholder 15" descr="A picture containing person, man, looking, holding&#10;&#10;Description automatically generated">
            <a:extLst>
              <a:ext uri="{FF2B5EF4-FFF2-40B4-BE49-F238E27FC236}">
                <a16:creationId xmlns:a16="http://schemas.microsoft.com/office/drawing/2014/main" id="{F449708C-A724-485D-9270-08A49FBF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360" y="3742395"/>
            <a:ext cx="3967279" cy="2613955"/>
          </a:xfr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2A29A62-B0A3-4B58-8EC3-97DDEFFE7D43}"/>
              </a:ext>
            </a:extLst>
          </p:cNvPr>
          <p:cNvSpPr/>
          <p:nvPr/>
        </p:nvSpPr>
        <p:spPr>
          <a:xfrm>
            <a:off x="2417567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False Alarms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F4962F4-3735-42AB-A759-00CA1B1CADFD}"/>
              </a:ext>
            </a:extLst>
          </p:cNvPr>
          <p:cNvSpPr/>
          <p:nvPr/>
        </p:nvSpPr>
        <p:spPr>
          <a:xfrm>
            <a:off x="6384846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52209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3579799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80" y="1565731"/>
            <a:ext cx="3535326" cy="109667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ISA-Heterogeneity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646" y="2776848"/>
            <a:ext cx="3106481" cy="28899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Endianness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Register set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Pointer width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Available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FCACD-30A2-4F58-88D4-192B8A040D38}"/>
              </a:ext>
            </a:extLst>
          </p:cNvPr>
          <p:cNvSpPr txBox="1">
            <a:spLocks/>
          </p:cNvSpPr>
          <p:nvPr/>
        </p:nvSpPr>
        <p:spPr>
          <a:xfrm>
            <a:off x="6720663" y="1565731"/>
            <a:ext cx="3779874" cy="1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FF0000"/>
                </a:solidFill>
              </a:rPr>
              <a:t>ABI-Heterogeneity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E087D-5F97-4CB4-8236-57BFF6EE24B7}"/>
              </a:ext>
            </a:extLst>
          </p:cNvPr>
          <p:cNvSpPr txBox="1">
            <a:spLocks/>
          </p:cNvSpPr>
          <p:nvPr/>
        </p:nvSpPr>
        <p:spPr>
          <a:xfrm>
            <a:off x="6720663" y="2662402"/>
            <a:ext cx="3779874" cy="369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Padding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Flags and modes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Calling conventions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C22E3F-15CF-4B98-BD63-77F1F8897B7D}"/>
              </a:ext>
            </a:extLst>
          </p:cNvPr>
          <p:cNvSpPr txBox="1">
            <a:spLocks/>
          </p:cNvSpPr>
          <p:nvPr/>
        </p:nvSpPr>
        <p:spPr>
          <a:xfrm>
            <a:off x="2711302" y="327934"/>
            <a:ext cx="6709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False Alarms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F1FA34-206C-4466-9CBA-41178562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63" y="3183813"/>
            <a:ext cx="150806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4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80" y="1565731"/>
            <a:ext cx="3535326" cy="109667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ISA-Heterogeneity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FCACD-30A2-4F58-88D4-192B8A040D38}"/>
              </a:ext>
            </a:extLst>
          </p:cNvPr>
          <p:cNvSpPr txBox="1">
            <a:spLocks/>
          </p:cNvSpPr>
          <p:nvPr/>
        </p:nvSpPr>
        <p:spPr>
          <a:xfrm>
            <a:off x="6542568" y="1508507"/>
            <a:ext cx="3779874" cy="1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00B050"/>
                </a:solidFill>
              </a:rPr>
              <a:t>ABI-Heterogeneity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34346C-6F2E-44E2-A8AB-BA8C31B3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47" y="2996181"/>
            <a:ext cx="2758705" cy="15418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C22E3F-15CF-4B98-BD63-77F1F8897B7D}"/>
              </a:ext>
            </a:extLst>
          </p:cNvPr>
          <p:cNvSpPr txBox="1">
            <a:spLocks/>
          </p:cNvSpPr>
          <p:nvPr/>
        </p:nvSpPr>
        <p:spPr>
          <a:xfrm>
            <a:off x="3007242" y="327934"/>
            <a:ext cx="64132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Additional Diversity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E087D-5F97-4CB4-8236-57BFF6EE24B7}"/>
              </a:ext>
            </a:extLst>
          </p:cNvPr>
          <p:cNvSpPr txBox="1">
            <a:spLocks/>
          </p:cNvSpPr>
          <p:nvPr/>
        </p:nvSpPr>
        <p:spPr>
          <a:xfrm>
            <a:off x="6720663" y="2662402"/>
            <a:ext cx="3779874" cy="369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Padding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Flags and modes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Calling conventions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646" y="2776848"/>
            <a:ext cx="3106481" cy="28899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Endianness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Register set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Pointer width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Available system calls</a:t>
            </a:r>
          </a:p>
        </p:txBody>
      </p:sp>
    </p:spTree>
    <p:extLst>
      <p:ext uri="{BB962C8B-B14F-4D97-AF65-F5344CB8AC3E}">
        <p14:creationId xmlns:p14="http://schemas.microsoft.com/office/powerpoint/2010/main" val="298299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Rechthoek 42">
            <a:extLst>
              <a:ext uri="{FF2B5EF4-FFF2-40B4-BE49-F238E27FC236}">
                <a16:creationId xmlns:a16="http://schemas.microsoft.com/office/drawing/2014/main" id="{D677B03E-9B03-4FF6-A511-2A11364C8E96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 hidden="1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 hidden="1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 hidden="1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 hidden="1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DCEBF414-5608-41DC-B2B2-0B6D06A2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7ED41607-BF52-4BC6-B2C1-3D7161EE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DD54B5-1FD7-4F63-A9B6-E2ED28EF077B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9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Rechthoek 42">
            <a:extLst>
              <a:ext uri="{FF2B5EF4-FFF2-40B4-BE49-F238E27FC236}">
                <a16:creationId xmlns:a16="http://schemas.microsoft.com/office/drawing/2014/main" id="{D677B03E-9B03-4FF6-A511-2A11364C8E96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A2046F22-C3E2-4003-8FC4-39A9C6AE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4B1F02E5-7DAE-4A74-B16E-6AB709EA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C24E21-1B86-4357-B1F6-B23CA21ED5D4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9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5056175" y="4396031"/>
            <a:ext cx="2115977" cy="716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rgbClr val="00B050"/>
                </a:solidFill>
              </a:rPr>
              <a:t> F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8" name="Rechthoek 42">
            <a:extLst>
              <a:ext uri="{FF2B5EF4-FFF2-40B4-BE49-F238E27FC236}">
                <a16:creationId xmlns:a16="http://schemas.microsoft.com/office/drawing/2014/main" id="{3B3C8ABA-93A7-4F0C-8816-A6EAA7336173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325E9ED9-D6F7-42A1-A167-9ED854A0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3" name="Picture 22" descr="A circuit board&#10;&#10;Description automatically generated">
            <a:extLst>
              <a:ext uri="{FF2B5EF4-FFF2-40B4-BE49-F238E27FC236}">
                <a16:creationId xmlns:a16="http://schemas.microsoft.com/office/drawing/2014/main" id="{D624E918-FBF9-4AEB-AB02-3E459F4B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CDB4AC-FB87-4DC7-AC69-BCB9FF293DE3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354D7F-377B-4F6B-974E-939FCFA1475C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 up of a speaker&#10;&#10;Description automatically generated">
            <a:extLst>
              <a:ext uri="{FF2B5EF4-FFF2-40B4-BE49-F238E27FC236}">
                <a16:creationId xmlns:a16="http://schemas.microsoft.com/office/drawing/2014/main" id="{791AFD52-FCEA-4D9A-8947-CC071BAB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EB312B03-BD90-4A59-95D1-A3FC213F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C0728-9C7C-499F-908E-84004A7EC589}"/>
              </a:ext>
            </a:extLst>
          </p:cNvPr>
          <p:cNvSpPr/>
          <p:nvPr/>
        </p:nvSpPr>
        <p:spPr>
          <a:xfrm>
            <a:off x="5312645" y="4136295"/>
            <a:ext cx="1079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7200" dirty="0"/>
          </a:p>
        </p:txBody>
      </p:sp>
      <p:pic>
        <p:nvPicPr>
          <p:cNvPr id="21" name="Picture 20" descr="A close up of a speaker&#10;&#10;Description automatically generated">
            <a:extLst>
              <a:ext uri="{FF2B5EF4-FFF2-40B4-BE49-F238E27FC236}">
                <a16:creationId xmlns:a16="http://schemas.microsoft.com/office/drawing/2014/main" id="{C751CED1-5E58-41AA-9A3B-D2F9DE93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5A453301-3A32-472D-AE06-A4A84FD9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2E07F0-9182-4673-AD8C-D1FABA77D8B9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3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510A27A-75E2-41BA-B5E3-7B762262FB70}"/>
              </a:ext>
            </a:extLst>
          </p:cNvPr>
          <p:cNvSpPr/>
          <p:nvPr/>
        </p:nvSpPr>
        <p:spPr>
          <a:xfrm>
            <a:off x="3669724" y="3048211"/>
            <a:ext cx="548640" cy="9452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553A90D-493C-4E5D-98E8-BAAEB964CE2E}"/>
              </a:ext>
            </a:extLst>
          </p:cNvPr>
          <p:cNvSpPr/>
          <p:nvPr/>
        </p:nvSpPr>
        <p:spPr>
          <a:xfrm>
            <a:off x="7010400" y="3048211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B510BD-949E-4DE0-924E-152DD79F3EFC}"/>
              </a:ext>
            </a:extLst>
          </p:cNvPr>
          <p:cNvSpPr/>
          <p:nvPr/>
        </p:nvSpPr>
        <p:spPr>
          <a:xfrm>
            <a:off x="4818957" y="1567276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70646B-0A60-4745-9493-D3EA411566AB}"/>
              </a:ext>
            </a:extLst>
          </p:cNvPr>
          <p:cNvSpPr/>
          <p:nvPr/>
        </p:nvSpPr>
        <p:spPr>
          <a:xfrm>
            <a:off x="4818957" y="2396190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73DDF9-4CDC-4881-87C4-130603729873}"/>
              </a:ext>
            </a:extLst>
          </p:cNvPr>
          <p:cNvSpPr/>
          <p:nvPr/>
        </p:nvSpPr>
        <p:spPr>
          <a:xfrm>
            <a:off x="6202680" y="1940538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43674-56FE-4D2F-A258-0BD2534ACAF7}"/>
              </a:ext>
            </a:extLst>
          </p:cNvPr>
          <p:cNvSpPr/>
          <p:nvPr/>
        </p:nvSpPr>
        <p:spPr>
          <a:xfrm>
            <a:off x="2855770" y="1958423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pic>
        <p:nvPicPr>
          <p:cNvPr id="25" name="Picture 24" descr="A close up of a speaker&#10;&#10;Description automatically generated">
            <a:extLst>
              <a:ext uri="{FF2B5EF4-FFF2-40B4-BE49-F238E27FC236}">
                <a16:creationId xmlns:a16="http://schemas.microsoft.com/office/drawing/2014/main" id="{0B6F39A1-88B4-4EF0-AD78-F3BD52FB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6" name="Picture 25" descr="A circuit board&#10;&#10;Description automatically generated">
            <a:extLst>
              <a:ext uri="{FF2B5EF4-FFF2-40B4-BE49-F238E27FC236}">
                <a16:creationId xmlns:a16="http://schemas.microsoft.com/office/drawing/2014/main" id="{3275F4D5-6F55-40F1-80AA-4D0B1EAB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930557-4200-4D34-AAB3-5A7B5BA6237F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EC5F26CB-D488-4BDA-94C0-2ACB49A56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995" y="2608724"/>
            <a:ext cx="196596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5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510A27A-75E2-41BA-B5E3-7B762262FB70}"/>
              </a:ext>
            </a:extLst>
          </p:cNvPr>
          <p:cNvSpPr/>
          <p:nvPr/>
        </p:nvSpPr>
        <p:spPr>
          <a:xfrm>
            <a:off x="3669724" y="3048211"/>
            <a:ext cx="548640" cy="9452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553A90D-493C-4E5D-98E8-BAAEB964CE2E}"/>
              </a:ext>
            </a:extLst>
          </p:cNvPr>
          <p:cNvSpPr/>
          <p:nvPr/>
        </p:nvSpPr>
        <p:spPr>
          <a:xfrm>
            <a:off x="7010400" y="3048211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43674-56FE-4D2F-A258-0BD2534ACAF7}"/>
              </a:ext>
            </a:extLst>
          </p:cNvPr>
          <p:cNvSpPr/>
          <p:nvPr/>
        </p:nvSpPr>
        <p:spPr>
          <a:xfrm>
            <a:off x="2855770" y="1958423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pic>
        <p:nvPicPr>
          <p:cNvPr id="25" name="Picture 24" descr="A close up of a speaker&#10;&#10;Description automatically generated">
            <a:extLst>
              <a:ext uri="{FF2B5EF4-FFF2-40B4-BE49-F238E27FC236}">
                <a16:creationId xmlns:a16="http://schemas.microsoft.com/office/drawing/2014/main" id="{0B6F39A1-88B4-4EF0-AD78-F3BD52FB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6" name="Picture 25" descr="A circuit board&#10;&#10;Description automatically generated">
            <a:extLst>
              <a:ext uri="{FF2B5EF4-FFF2-40B4-BE49-F238E27FC236}">
                <a16:creationId xmlns:a16="http://schemas.microsoft.com/office/drawing/2014/main" id="{3275F4D5-6F55-40F1-80AA-4D0B1EAB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10CF13-DB4C-41C3-9D61-E7BD04B4E81F}"/>
              </a:ext>
            </a:extLst>
          </p:cNvPr>
          <p:cNvSpPr/>
          <p:nvPr/>
        </p:nvSpPr>
        <p:spPr>
          <a:xfrm>
            <a:off x="5019850" y="2062943"/>
            <a:ext cx="2115977" cy="716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rgbClr val="00B050"/>
                </a:solidFill>
              </a:rPr>
              <a:t> F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73DDF9-4CDC-4881-87C4-130603729873}"/>
              </a:ext>
            </a:extLst>
          </p:cNvPr>
          <p:cNvSpPr/>
          <p:nvPr/>
        </p:nvSpPr>
        <p:spPr>
          <a:xfrm>
            <a:off x="6202680" y="1940538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79AAD-4F18-44E9-91A2-16A74602FA4D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8DA17662-307F-4264-83D8-F61AD86ED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995" y="2608724"/>
            <a:ext cx="196596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3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3" y="365125"/>
            <a:ext cx="1108720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Differences at System Call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 call numbers</a:t>
            </a:r>
          </a:p>
          <a:p>
            <a:r>
              <a:rPr lang="en-US" dirty="0">
                <a:solidFill>
                  <a:schemeClr val="bg1"/>
                </a:solidFill>
              </a:rPr>
              <a:t>System calls</a:t>
            </a:r>
          </a:p>
          <a:p>
            <a:r>
              <a:rPr lang="en-US" dirty="0">
                <a:solidFill>
                  <a:schemeClr val="bg1"/>
                </a:solidFill>
              </a:rPr>
              <a:t>Struct layout</a:t>
            </a:r>
          </a:p>
          <a:p>
            <a:r>
              <a:rPr lang="en-US" dirty="0">
                <a:solidFill>
                  <a:schemeClr val="bg1"/>
                </a:solidFill>
              </a:rPr>
              <a:t>Flags and modes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3725764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1EEBE440-1954-CB4F-84D9-A4B563841CA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69003-7711-45BB-B884-A92D23C62DDC}"/>
              </a:ext>
            </a:extLst>
          </p:cNvPr>
          <p:cNvSpPr txBox="1"/>
          <p:nvPr/>
        </p:nvSpPr>
        <p:spPr>
          <a:xfrm>
            <a:off x="4164376" y="2337028"/>
            <a:ext cx="22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call state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155BA4-4A51-4DE4-9AA3-655A7D12F585}"/>
              </a:ext>
            </a:extLst>
          </p:cNvPr>
          <p:cNvSpPr txBox="1"/>
          <p:nvPr/>
        </p:nvSpPr>
        <p:spPr>
          <a:xfrm>
            <a:off x="1369851" y="5099363"/>
            <a:ext cx="17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syscall</a:t>
            </a:r>
            <a:r>
              <a:rPr lang="en-US" sz="2000" dirty="0"/>
              <a:t>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3D12-81B6-46F2-B875-4372B77C37CA}"/>
              </a:ext>
            </a:extLst>
          </p:cNvPr>
          <p:cNvSpPr txBox="1"/>
          <p:nvPr/>
        </p:nvSpPr>
        <p:spPr>
          <a:xfrm>
            <a:off x="3383149" y="5094045"/>
            <a:ext cx="200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flags and modes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C9148-6E18-4397-9051-32E9187C3CC8}"/>
              </a:ext>
            </a:extLst>
          </p:cNvPr>
          <p:cNvSpPr txBox="1"/>
          <p:nvPr/>
        </p:nvSpPr>
        <p:spPr>
          <a:xfrm>
            <a:off x="5412884" y="5077974"/>
            <a:ext cx="204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simple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B21F2-C2DC-4A0B-BD41-C4FB247C7C34}"/>
              </a:ext>
            </a:extLst>
          </p:cNvPr>
          <p:cNvSpPr txBox="1"/>
          <p:nvPr/>
        </p:nvSpPr>
        <p:spPr>
          <a:xfrm>
            <a:off x="7479614" y="5077974"/>
            <a:ext cx="233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complex structures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2088D-C7E4-43AC-B23A-72A4439049B6}"/>
              </a:ext>
            </a:extLst>
          </p:cNvPr>
          <p:cNvSpPr txBox="1"/>
          <p:nvPr/>
        </p:nvSpPr>
        <p:spPr>
          <a:xfrm>
            <a:off x="2205962" y="3688059"/>
            <a:ext cx="235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constant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A33A4-73FC-4D4C-909F-4189DCB791A5}"/>
              </a:ext>
            </a:extLst>
          </p:cNvPr>
          <p:cNvSpPr txBox="1"/>
          <p:nvPr/>
        </p:nvSpPr>
        <p:spPr>
          <a:xfrm>
            <a:off x="6306251" y="3688059"/>
            <a:ext cx="235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variable parameters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21223-1477-47B2-B31C-20130E9693AB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3383149" y="2798693"/>
            <a:ext cx="1916538" cy="889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D2DF6-F6C5-4F6B-9902-A16618D9BFD8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5299687" y="2798693"/>
            <a:ext cx="2183751" cy="889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42871" cy="1828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Anatomy of a System Call State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CF1ADC-A3BE-4EB9-94A8-F301D0390819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 flipH="1">
            <a:off x="2254240" y="4088169"/>
            <a:ext cx="1128909" cy="101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07D69D-56F5-4656-B56F-6FA7CA764CF9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383149" y="4088169"/>
            <a:ext cx="1003438" cy="100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438E850-2FD0-4D16-91EB-969AB467AB61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 flipH="1">
            <a:off x="6434998" y="4088169"/>
            <a:ext cx="1048440" cy="98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176574C-71A7-4C00-858D-8EA1793C350E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>
            <a:off x="7483438" y="4088169"/>
            <a:ext cx="1161617" cy="98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3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Platform-Independent State Canonicalization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Canonicalize constants</a:t>
            </a:r>
          </a:p>
          <a:p>
            <a:r>
              <a:rPr lang="en-US" dirty="0">
                <a:solidFill>
                  <a:schemeClr val="bg1"/>
                </a:solidFill>
              </a:rPr>
              <a:t>Canonicalize struct layout</a:t>
            </a:r>
          </a:p>
          <a:p>
            <a:r>
              <a:rPr lang="en-US" dirty="0">
                <a:solidFill>
                  <a:schemeClr val="bg1"/>
                </a:solidFill>
              </a:rPr>
              <a:t>Use semantic equivalence rules (for a few cases)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2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7A8B9-EAC5-4F50-93F9-7F09D7E38438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E21D1B47-9496-4477-8CED-7D0BB2674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C70EA6-106A-4CE4-ACE2-66E6F2CA26F7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ACB5515D-25EB-423C-B047-261ADB68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72685B-9627-4FA1-BDCA-0FDF5660D639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79F01-5048-430E-905A-4A313334137E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43789-F36E-40F7-9389-BB93CED4DF8C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</p:spTree>
    <p:extLst>
      <p:ext uri="{BB962C8B-B14F-4D97-AF65-F5344CB8AC3E}">
        <p14:creationId xmlns:p14="http://schemas.microsoft.com/office/powerpoint/2010/main" val="2520188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FF0000"/>
                </a:solidFill>
              </a:rPr>
              <a:t>open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0313C7B0-D101-422C-AC90-0C771169A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0379F2-B402-4C96-BEED-7C474C9F37AA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BA07BF2-B1B2-480D-AF7F-BB91FA06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6BD748-31A8-4691-A67E-E21173ED544F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B075E-1185-4641-9F9F-259222DB1A80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2B7A5F-821C-47C9-8F6B-71F2CCEB7BC8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682EAD-899B-4BED-8E73-697DFF44489C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CD5688AA-7D85-4639-8A5E-A6A9E41B5082}"/>
              </a:ext>
            </a:extLst>
          </p:cNvPr>
          <p:cNvSpPr/>
          <p:nvPr/>
        </p:nvSpPr>
        <p:spPr>
          <a:xfrm>
            <a:off x="2018842" y="3215295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1320474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B050"/>
                </a:solidFill>
              </a:rPr>
              <a:t>open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1C947BA3-5055-4A66-9859-F79F4A89D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73D003-32DA-40C9-B253-A7C8B4E0C344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5742D09A-3F94-4391-BF1B-3D885D517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EA85FC-C1E1-4FAD-ACAB-3691E75E8CB3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D2E536-257F-425A-9086-5A2E350C4C9C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45877-0F9B-4E37-87A7-B033D404A365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3ACDD7-3846-4548-9377-361F01370AAA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F7649D09-F70A-4438-BACF-0373C9A4B93F}"/>
              </a:ext>
            </a:extLst>
          </p:cNvPr>
          <p:cNvSpPr/>
          <p:nvPr/>
        </p:nvSpPr>
        <p:spPr>
          <a:xfrm>
            <a:off x="2654963" y="319790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Functional Equivalent</a:t>
            </a:r>
          </a:p>
        </p:txBody>
      </p:sp>
    </p:spTree>
    <p:extLst>
      <p:ext uri="{BB962C8B-B14F-4D97-AF65-F5344CB8AC3E}">
        <p14:creationId xmlns:p14="http://schemas.microsoft.com/office/powerpoint/2010/main" val="2673513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rgbClr val="FF000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7CA85A69-493E-455C-BCB2-66FE69C31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33C0BC-2F7E-458D-8A65-F5A17FB3F332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92365D1E-0B87-491A-A394-EDCD9A7AC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BC85FF-7B6F-4E88-AF59-36EDE28E6762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FBD810-8F20-4802-95BC-9D8A8D18850E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96E31F-F61B-49FA-BD43-3AAE4D609EF5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169AED-5E8C-4664-9DC1-23411C772721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B1577552-BA00-4C8E-BE81-E53F1ADF3651}"/>
              </a:ext>
            </a:extLst>
          </p:cNvPr>
          <p:cNvSpPr/>
          <p:nvPr/>
        </p:nvSpPr>
        <p:spPr>
          <a:xfrm>
            <a:off x="2692195" y="3324473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614056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rgbClr val="00B05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rgbClr val="00B050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3920241A-CE0E-4D6F-84E0-633A5426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B071F1-24BC-4C14-8AEC-45BDE0D35328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0AFCE390-F13F-4586-BA65-499828353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CFC7E9-EFE3-45BB-9EFB-3B5BAF82A142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D50CA-D70A-4802-AAF7-549437E716D2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B9CD60-E19C-43B4-A571-FE6CF1D1DD1F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8C429C-3747-49B6-B293-329A45885CB0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F927543B-8E11-41AD-B9F2-10E48B3FF6C9}"/>
              </a:ext>
            </a:extLst>
          </p:cNvPr>
          <p:cNvSpPr/>
          <p:nvPr/>
        </p:nvSpPr>
        <p:spPr>
          <a:xfrm>
            <a:off x="3428027" y="323717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Resolve absolute file paths before checking</a:t>
            </a:r>
          </a:p>
        </p:txBody>
      </p:sp>
    </p:spTree>
    <p:extLst>
      <p:ext uri="{BB962C8B-B14F-4D97-AF65-F5344CB8AC3E}">
        <p14:creationId xmlns:p14="http://schemas.microsoft.com/office/powerpoint/2010/main" val="3174249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57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3291E012-95CB-4D69-8C88-6B7B17731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E161E-3237-466B-94AF-E15783AF7411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EDA48DE4-09EA-4924-8E6A-403A98184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1D2E75-ABBD-408E-84BD-15876C3CA4C7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9FBBE-4A4F-4A93-994E-79912CCE7E4D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C31335-B800-40CD-9A8B-9722F5B2E83E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A635D1-DD24-4A0F-A61B-5CB5FCE0BBC3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D8BE85B7-6254-409A-B80E-AA2707D0BCC9}"/>
              </a:ext>
            </a:extLst>
          </p:cNvPr>
          <p:cNvSpPr/>
          <p:nvPr/>
        </p:nvSpPr>
        <p:spPr>
          <a:xfrm>
            <a:off x="3748491" y="3215295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1087153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58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730FDC8D-0C83-4F2D-80DC-90292D189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6EBAB8-C5E2-4AD1-8B7C-A7D023774878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4E831C47-AAD1-4387-BBE9-94F6865B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89437-90C9-48C0-A450-F54961239763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BD8F9-575F-423C-A233-A561DA37128C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0F0D9-5C40-41EB-8AB0-C40DA1121CFB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254F25-384E-4E86-911D-128D14208543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C6BBF283-E788-423E-86E0-3D34BF899EC4}"/>
              </a:ext>
            </a:extLst>
          </p:cNvPr>
          <p:cNvSpPr/>
          <p:nvPr/>
        </p:nvSpPr>
        <p:spPr>
          <a:xfrm>
            <a:off x="4384844" y="319790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Constant Canonicalization</a:t>
            </a:r>
          </a:p>
        </p:txBody>
      </p:sp>
    </p:spTree>
    <p:extLst>
      <p:ext uri="{BB962C8B-B14F-4D97-AF65-F5344CB8AC3E}">
        <p14:creationId xmlns:p14="http://schemas.microsoft.com/office/powerpoint/2010/main" val="3260381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4A7E-6C0F-4CD5-A7E5-CB27A80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59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2A2FB-06CC-4B80-8D0C-08EA8FA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5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16" name="Content Placeholder 15" descr="A picture containing person, man, looking, holding&#10;&#10;Description automatically generated">
            <a:extLst>
              <a:ext uri="{FF2B5EF4-FFF2-40B4-BE49-F238E27FC236}">
                <a16:creationId xmlns:a16="http://schemas.microsoft.com/office/drawing/2014/main" id="{F449708C-A724-485D-9270-08A49FBF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360" y="3742395"/>
            <a:ext cx="3967279" cy="2613955"/>
          </a:xfr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2A29A62-B0A3-4B58-8EC3-97DDEFFE7D43}"/>
              </a:ext>
            </a:extLst>
          </p:cNvPr>
          <p:cNvSpPr/>
          <p:nvPr/>
        </p:nvSpPr>
        <p:spPr>
          <a:xfrm>
            <a:off x="2417567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False Alarms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F4962F4-3735-42AB-A759-00CA1B1CADFD}"/>
              </a:ext>
            </a:extLst>
          </p:cNvPr>
          <p:cNvSpPr/>
          <p:nvPr/>
        </p:nvSpPr>
        <p:spPr>
          <a:xfrm>
            <a:off x="6384846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2921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187460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1889962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9F8-D719-445E-AC9E-7BCEE580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Expensive Inter-Monitor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BB5-9B38-41CF-AFDD-FB9341A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Latency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TCP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Reliable UDP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Custom TCP/IP stack</a:t>
            </a:r>
          </a:p>
          <a:p>
            <a:r>
              <a:rPr lang="en-US" dirty="0">
                <a:solidFill>
                  <a:schemeClr val="bg1"/>
                </a:solidFill>
              </a:rPr>
              <a:t>Roundtrip time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Avoid inter-monitor communication (when possible)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435-37EC-4721-82DC-4436804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83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9F8-D719-445E-AC9E-7BCEE580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BB5-9B38-41CF-AFDD-FB9341A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and replication are expensive</a:t>
            </a:r>
          </a:p>
          <a:p>
            <a:r>
              <a:rPr lang="en-US" dirty="0">
                <a:solidFill>
                  <a:schemeClr val="bg1"/>
                </a:solidFill>
              </a:rPr>
              <a:t>Avoid monitoring and replication when possible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Selective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435-37EC-4721-82DC-4436804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23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62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>
            <a:extLst>
              <a:ext uri="{FF2B5EF4-FFF2-40B4-BE49-F238E27FC236}">
                <a16:creationId xmlns:a16="http://schemas.microsoft.com/office/drawing/2014/main" id="{5EA16599-7C73-4633-BD42-0E49D2CD9229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monitoring through the network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7CF367-6EF3-4406-AD1E-A61D0960AB52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385EAC-1092-4430-8DF6-68881F78A5BE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55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63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monitoring through the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63B807ED-4044-4D31-9F29-A4CBD130B6C4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Security Sensitive System Call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68CD3A-505C-4FF8-B985-AAAFF920E3AA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C1A4D9-D467-4E3F-B812-FD4B2253F652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07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64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</a:t>
            </a:r>
            <a:r>
              <a:rPr lang="nl-BE" sz="2200" i="0" dirty="0">
                <a:solidFill>
                  <a:srgbClr val="00B05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</a:t>
            </a:r>
            <a:r>
              <a:rPr lang="nl-BE" sz="2200" i="0" dirty="0">
                <a:solidFill>
                  <a:srgbClr val="00B05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63B807ED-4044-4D31-9F29-A4CBD130B6C4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Non-Sensitive System Call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68CD3A-505C-4FF8-B985-AAAFF920E3AA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C1A4D9-D467-4E3F-B812-FD4B2253F652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>
            <a:extLst>
              <a:ext uri="{FF2B5EF4-FFF2-40B4-BE49-F238E27FC236}">
                <a16:creationId xmlns:a16="http://schemas.microsoft.com/office/drawing/2014/main" id="{24E06BBD-EC00-463F-98B9-D74ECA6E864E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No monitoring</a:t>
            </a:r>
          </a:p>
        </p:txBody>
      </p:sp>
    </p:spTree>
    <p:extLst>
      <p:ext uri="{BB962C8B-B14F-4D97-AF65-F5344CB8AC3E}">
        <p14:creationId xmlns:p14="http://schemas.microsoft.com/office/powerpoint/2010/main" val="2865880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65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Replication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replication of results through the 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60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66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(1)</a:t>
            </a:r>
          </a:p>
        </p:txBody>
      </p:sp>
      <p:sp>
        <p:nvSpPr>
          <p:cNvPr id="29" name="Tekstvak 85">
            <a:extLst>
              <a:ext uri="{FF2B5EF4-FFF2-40B4-BE49-F238E27FC236}">
                <a16:creationId xmlns:a16="http://schemas.microsoft.com/office/drawing/2014/main" id="{FFC167CF-9DB7-4BB4-8259-45326CA7BD02}"/>
              </a:ext>
            </a:extLst>
          </p:cNvPr>
          <p:cNvSpPr txBox="1"/>
          <p:nvPr/>
        </p:nvSpPr>
        <p:spPr>
          <a:xfrm>
            <a:off x="1350068" y="3052798"/>
            <a:ext cx="70192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read</a:t>
            </a:r>
          </a:p>
        </p:txBody>
      </p:sp>
      <p:cxnSp>
        <p:nvCxnSpPr>
          <p:cNvPr id="31" name="Elbow Connector 27">
            <a:extLst>
              <a:ext uri="{FF2B5EF4-FFF2-40B4-BE49-F238E27FC236}">
                <a16:creationId xmlns:a16="http://schemas.microsoft.com/office/drawing/2014/main" id="{9CB369E2-562C-4C45-89A5-72A93F5B66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85">
            <a:extLst>
              <a:ext uri="{FF2B5EF4-FFF2-40B4-BE49-F238E27FC236}">
                <a16:creationId xmlns:a16="http://schemas.microsoft.com/office/drawing/2014/main" id="{E7A6AC30-E001-4C9D-8F1A-4CC8D6B54091}"/>
              </a:ext>
            </a:extLst>
          </p:cNvPr>
          <p:cNvSpPr txBox="1"/>
          <p:nvPr/>
        </p:nvSpPr>
        <p:spPr>
          <a:xfrm>
            <a:off x="8162308" y="2993190"/>
            <a:ext cx="70192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read</a:t>
            </a:r>
          </a:p>
        </p:txBody>
      </p:sp>
      <p:cxnSp>
        <p:nvCxnSpPr>
          <p:cNvPr id="33" name="Elbow Connector 27">
            <a:extLst>
              <a:ext uri="{FF2B5EF4-FFF2-40B4-BE49-F238E27FC236}">
                <a16:creationId xmlns:a16="http://schemas.microsoft.com/office/drawing/2014/main" id="{DE729CF9-9912-4BF5-A2CE-25CD463866E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B877D7-7EA2-4160-B51E-EC8CBB907CBC}"/>
              </a:ext>
            </a:extLst>
          </p:cNvPr>
          <p:cNvCxnSpPr>
            <a:cxnSpLocks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FD0FA-A801-4578-B5D7-A619E45A983D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9F03B20D-BACA-49FA-BBB0-7945A276017E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read-only file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BEFE30-2A23-4868-A8E1-BCBC695395E5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A40D6A-3E66-4ED3-A884-C89034311069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>
            <a:extLst>
              <a:ext uri="{FF2B5EF4-FFF2-40B4-BE49-F238E27FC236}">
                <a16:creationId xmlns:a16="http://schemas.microsoft.com/office/drawing/2014/main" id="{B0381FAC-B889-4F45-863F-D8904BA3EAD3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Each Variant uses its own copy of the file for read-only operations.</a:t>
            </a:r>
          </a:p>
        </p:txBody>
      </p:sp>
    </p:spTree>
    <p:extLst>
      <p:ext uri="{BB962C8B-B14F-4D97-AF65-F5344CB8AC3E}">
        <p14:creationId xmlns:p14="http://schemas.microsoft.com/office/powerpoint/2010/main" val="18386725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67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(2)</a:t>
            </a:r>
          </a:p>
        </p:txBody>
      </p:sp>
      <p:sp>
        <p:nvSpPr>
          <p:cNvPr id="29" name="Tekstvak 85">
            <a:extLst>
              <a:ext uri="{FF2B5EF4-FFF2-40B4-BE49-F238E27FC236}">
                <a16:creationId xmlns:a16="http://schemas.microsoft.com/office/drawing/2014/main" id="{FFC167CF-9DB7-4BB4-8259-45326CA7BD02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syscall</a:t>
            </a:r>
            <a:endParaRPr lang="nl-BE" sz="2200" i="0" dirty="0">
              <a:solidFill>
                <a:srgbClr val="00B050"/>
              </a:solidFill>
            </a:endParaRPr>
          </a:p>
        </p:txBody>
      </p:sp>
      <p:cxnSp>
        <p:nvCxnSpPr>
          <p:cNvPr id="31" name="Elbow Connector 27">
            <a:extLst>
              <a:ext uri="{FF2B5EF4-FFF2-40B4-BE49-F238E27FC236}">
                <a16:creationId xmlns:a16="http://schemas.microsoft.com/office/drawing/2014/main" id="{9CB369E2-562C-4C45-89A5-72A93F5B66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85">
            <a:extLst>
              <a:ext uri="{FF2B5EF4-FFF2-40B4-BE49-F238E27FC236}">
                <a16:creationId xmlns:a16="http://schemas.microsoft.com/office/drawing/2014/main" id="{E7A6AC30-E001-4C9D-8F1A-4CC8D6B54091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syscall</a:t>
            </a:r>
          </a:p>
        </p:txBody>
      </p:sp>
      <p:cxnSp>
        <p:nvCxnSpPr>
          <p:cNvPr id="33" name="Elbow Connector 27">
            <a:extLst>
              <a:ext uri="{FF2B5EF4-FFF2-40B4-BE49-F238E27FC236}">
                <a16:creationId xmlns:a16="http://schemas.microsoft.com/office/drawing/2014/main" id="{DE729CF9-9912-4BF5-A2CE-25CD463866E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B877D7-7EA2-4160-B51E-EC8CBB907CBC}"/>
              </a:ext>
            </a:extLst>
          </p:cNvPr>
          <p:cNvCxnSpPr>
            <a:cxnSpLocks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FD0FA-A801-4578-B5D7-A619E45A983D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9F03B20D-BACA-49FA-BBB0-7945A276017E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Reads immutable state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BEFE30-2A23-4868-A8E1-BCBC695395E5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A40D6A-3E66-4ED3-A884-C89034311069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>
            <a:extLst>
              <a:ext uri="{FF2B5EF4-FFF2-40B4-BE49-F238E27FC236}">
                <a16:creationId xmlns:a16="http://schemas.microsoft.com/office/drawing/2014/main" id="{B0381FAC-B889-4F45-863F-D8904BA3EAD3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The monitor caches the immutable state</a:t>
            </a:r>
          </a:p>
        </p:txBody>
      </p:sp>
    </p:spTree>
    <p:extLst>
      <p:ext uri="{BB962C8B-B14F-4D97-AF65-F5344CB8AC3E}">
        <p14:creationId xmlns:p14="http://schemas.microsoft.com/office/powerpoint/2010/main" val="1811091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62E97-E191-42A9-A0DB-A7630E15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303" y="1264482"/>
            <a:ext cx="4156267" cy="5257799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  Security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  Performance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AEDD2CB-A41A-481A-AC44-E03B683F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51" r="10547"/>
          <a:stretch/>
        </p:blipFill>
        <p:spPr>
          <a:xfrm>
            <a:off x="4062964" y="744235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1E46-6021-4B30-BEEA-1DB17329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EEBE440-1954-CB4F-84D9-A4B563841CA7}" type="slidenum">
              <a:rPr lang="en-US">
                <a:solidFill>
                  <a:schemeClr val="bg1">
                    <a:lumMod val="95000"/>
                  </a:schemeClr>
                </a:solidFill>
              </a:rPr>
              <a:pPr defTabSz="457200">
                <a:spcAft>
                  <a:spcPts val="600"/>
                </a:spcAft>
              </a:pPr>
              <a:t>68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781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AD6-0DD3-4359-973F-731D909E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Study: </a:t>
            </a:r>
            <a:r>
              <a:rPr lang="en-US" dirty="0" err="1">
                <a:solidFill>
                  <a:schemeClr val="bg1"/>
                </a:solidFill>
              </a:rPr>
              <a:t>ProFTPD</a:t>
            </a:r>
            <a:r>
              <a:rPr lang="en-US" dirty="0">
                <a:solidFill>
                  <a:schemeClr val="bg1"/>
                </a:solidFill>
              </a:rPr>
              <a:t> SSL Private Key Leak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2B24-A6B1-49D0-A06C-52A91227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Hu et al. demonstrated an information </a:t>
            </a:r>
            <a:r>
              <a:rPr lang="en-US" sz="2400" dirty="0">
                <a:solidFill>
                  <a:schemeClr val="bg1"/>
                </a:solidFill>
              </a:rPr>
              <a:t>disclosure attack on </a:t>
            </a:r>
            <a:r>
              <a:rPr lang="en-US" sz="2400" dirty="0" err="1">
                <a:solidFill>
                  <a:schemeClr val="bg1"/>
                </a:solidFill>
              </a:rPr>
              <a:t>ProFTPD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Traverse 6 data structures using data-only gadgets, ultimately reaching a private key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distributed heterogeneous NVX raises the bar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4/6 pointer fields needed for this attack are located in different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3619742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 Layout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70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9787"/>
              </p:ext>
            </p:extLst>
          </p:nvPr>
        </p:nvGraphicFramePr>
        <p:xfrm>
          <a:off x="1954075" y="2618422"/>
          <a:ext cx="82838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2">
                  <a:extLst>
                    <a:ext uri="{9D8B030D-6E8A-4147-A177-3AD203B41FA5}">
                      <a16:colId xmlns:a16="http://schemas.microsoft.com/office/drawing/2014/main" val="3257448321"/>
                    </a:ext>
                  </a:extLst>
                </a:gridCol>
                <a:gridCol w="3043993">
                  <a:extLst>
                    <a:ext uri="{9D8B030D-6E8A-4147-A177-3AD203B41FA5}">
                      <a16:colId xmlns:a16="http://schemas.microsoft.com/office/drawing/2014/main" val="1008285776"/>
                    </a:ext>
                  </a:extLst>
                </a:gridCol>
                <a:gridCol w="2255975">
                  <a:extLst>
                    <a:ext uri="{9D8B030D-6E8A-4147-A177-3AD203B41FA5}">
                      <a16:colId xmlns:a16="http://schemas.microsoft.com/office/drawing/2014/main" val="867474057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Artificial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96509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Nginx 1.14.2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14.52%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91.78%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35645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 err="1"/>
                        <a:t>Lighttpd</a:t>
                      </a:r>
                      <a:r>
                        <a:rPr lang="en-US" sz="2200" dirty="0"/>
                        <a:t> 1.4.52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12.93%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81.90%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7053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Redis 5.0.1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27.27%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75.60%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8102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 err="1"/>
                        <a:t>ProFTPD</a:t>
                      </a:r>
                      <a:r>
                        <a:rPr lang="en-US" sz="2200" dirty="0"/>
                        <a:t> 1.3.0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27.38%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85.71%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5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EBE440-1954-CB4F-84D9-A4B563841CA7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2BEA6B-A0BC-45C1-82EB-18331BF59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0649" y="245229"/>
            <a:ext cx="6335485" cy="629926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F893F2-E90C-4410-A480-5A5A6A06C8A7}"/>
              </a:ext>
            </a:extLst>
          </p:cNvPr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PIROP Gadget 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D459E-ECC1-4D58-9A98-6D77A735B8D5}"/>
              </a:ext>
            </a:extLst>
          </p:cNvPr>
          <p:cNvSpPr txBox="1"/>
          <p:nvPr/>
        </p:nvSpPr>
        <p:spPr>
          <a:xfrm>
            <a:off x="643468" y="2749129"/>
            <a:ext cx="386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3.3% of PIROP gadgets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eliminating PIROP ABI-dependent gadgets (0%-0.318%)</a:t>
            </a:r>
          </a:p>
        </p:txBody>
      </p:sp>
    </p:spTree>
    <p:extLst>
      <p:ext uri="{BB962C8B-B14F-4D97-AF65-F5344CB8AC3E}">
        <p14:creationId xmlns:p14="http://schemas.microsoft.com/office/powerpoint/2010/main" val="440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50274-7544-4582-8E2B-6E4351A3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Server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7966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F2E670-3926-4740-8EF1-72851E84A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23034"/>
              </p:ext>
            </p:extLst>
          </p:nvPr>
        </p:nvGraphicFramePr>
        <p:xfrm>
          <a:off x="1416677" y="2537138"/>
          <a:ext cx="8886422" cy="373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344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50274-7544-4582-8E2B-6E4351A3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Server Benchmarks (High-End Hardware)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7966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BA4889-4ED6-41A7-BD12-6A3361E3A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87672"/>
              </p:ext>
            </p:extLst>
          </p:nvPr>
        </p:nvGraphicFramePr>
        <p:xfrm>
          <a:off x="965914" y="2588653"/>
          <a:ext cx="9478851" cy="380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091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1EEBE440-1954-CB4F-84D9-A4B563841CA7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74</a:t>
            </a:fld>
            <a:endParaRPr lang="en-US"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F0C74-8E6D-40F9-9F6C-B92265D8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25" y="578635"/>
            <a:ext cx="7047240" cy="593530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69BCFC1-1CFC-4644-A5B6-44FF412A59D5}"/>
              </a:ext>
            </a:extLst>
          </p:cNvPr>
          <p:cNvSpPr/>
          <p:nvPr/>
        </p:nvSpPr>
        <p:spPr>
          <a:xfrm>
            <a:off x="5826102" y="90059"/>
            <a:ext cx="154236" cy="4860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20CC057-2360-4E87-9839-F7DDD89DCE8F}"/>
              </a:ext>
            </a:extLst>
          </p:cNvPr>
          <p:cNvSpPr/>
          <p:nvPr/>
        </p:nvSpPr>
        <p:spPr>
          <a:xfrm>
            <a:off x="9748923" y="4541032"/>
            <a:ext cx="156072" cy="515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EBB8205-2C31-41DB-8E89-B7A89F988A30}"/>
              </a:ext>
            </a:extLst>
          </p:cNvPr>
          <p:cNvSpPr/>
          <p:nvPr/>
        </p:nvSpPr>
        <p:spPr>
          <a:xfrm>
            <a:off x="8223673" y="4545777"/>
            <a:ext cx="156072" cy="515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580551-B092-4DD2-8522-2E54B7156753}"/>
              </a:ext>
            </a:extLst>
          </p:cNvPr>
          <p:cNvSpPr/>
          <p:nvPr/>
        </p:nvSpPr>
        <p:spPr>
          <a:xfrm>
            <a:off x="6735225" y="4541031"/>
            <a:ext cx="156072" cy="515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BD5273A-CA51-424E-9E3F-B19FEA023A03}"/>
              </a:ext>
            </a:extLst>
          </p:cNvPr>
          <p:cNvSpPr/>
          <p:nvPr/>
        </p:nvSpPr>
        <p:spPr>
          <a:xfrm>
            <a:off x="6380137" y="90059"/>
            <a:ext cx="154236" cy="8919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95270E4-41AA-4CB0-AB27-C6AA675A3B7D}"/>
              </a:ext>
            </a:extLst>
          </p:cNvPr>
          <p:cNvSpPr/>
          <p:nvPr/>
        </p:nvSpPr>
        <p:spPr>
          <a:xfrm>
            <a:off x="6678510" y="90059"/>
            <a:ext cx="160035" cy="1138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95B79B-E782-4B19-BA14-3441E13C9FCC}"/>
              </a:ext>
            </a:extLst>
          </p:cNvPr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Microbenchmarks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4AE901-851A-4893-868A-D2A1CD994ED1}"/>
              </a:ext>
            </a:extLst>
          </p:cNvPr>
          <p:cNvSpPr txBox="1"/>
          <p:nvPr/>
        </p:nvSpPr>
        <p:spPr>
          <a:xfrm>
            <a:off x="643468" y="2749129"/>
            <a:ext cx="386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different system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per system call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the overhead of </a:t>
            </a:r>
            <a:r>
              <a:rPr lang="en-US" b="1" dirty="0"/>
              <a:t>PTRACE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PoC</a:t>
            </a:r>
            <a:r>
              <a:rPr lang="en-US" dirty="0"/>
              <a:t> distributed in-process monitor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2" grpId="0" animBg="1"/>
      <p:bldP spid="11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50274-7544-4582-8E2B-6E4351A3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Comparison With Other NVX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7966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EEBE440-1954-CB4F-84D9-A4B563841CA7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71759-9CA6-460A-BFCF-B4619F90F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3433" y="3133919"/>
            <a:ext cx="8325134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AD6-0DD3-4359-973F-731D909E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Overhead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2B24-A6B1-49D0-A06C-52A91227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Our optimizations reduce significantly the overhead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Most overhead is attributed to the </a:t>
            </a:r>
            <a:r>
              <a:rPr lang="en-US" sz="2400" b="1" dirty="0" err="1">
                <a:solidFill>
                  <a:schemeClr val="bg1"/>
                </a:solidFill>
              </a:rPr>
              <a:t>ptrace</a:t>
            </a:r>
            <a:r>
              <a:rPr lang="en-US" sz="2400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F90DE-1699-4BD4-9757-CEF5AA7DA05E}"/>
              </a:ext>
            </a:extLst>
          </p:cNvPr>
          <p:cNvSpPr txBox="1"/>
          <p:nvPr/>
        </p:nvSpPr>
        <p:spPr>
          <a:xfrm>
            <a:off x="2743511" y="4816477"/>
            <a:ext cx="7819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Question: Can we reduce the overhead even more?</a:t>
            </a:r>
          </a:p>
          <a:p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B2156-9201-4F6D-BA8C-08205A7C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96" y="4422326"/>
            <a:ext cx="166231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5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2D24-2E13-4680-A0D3-5D2EEA71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557372"/>
                  </p:ext>
                </p:extLst>
              </p:nvPr>
            </p:nvGraphicFramePr>
            <p:xfrm>
              <a:off x="1593695" y="2750207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524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574323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Distributed Hybrid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37.04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i="0" dirty="0">
                              <a:latin typeface="+mn-lt"/>
                              <a:ea typeface="+mn-ea"/>
                            </a:rPr>
                            <a:t>6.78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39.39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i="0" dirty="0">
                              <a:latin typeface="+mn-lt"/>
                              <a:ea typeface="+mn-ea"/>
                            </a:rPr>
                            <a:t>2.79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37.90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2.87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1.4.52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</a:rPr>
                            <a:t>5.43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3.2%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557372"/>
                  </p:ext>
                </p:extLst>
              </p:nvPr>
            </p:nvGraphicFramePr>
            <p:xfrm>
              <a:off x="1593695" y="2750207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524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574323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Distributed Hybrid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110000" r="-181008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11000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207042" r="-181008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207042" b="-2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311429" r="-1810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311429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1.4.52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411429" r="-1810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3.2%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28D2119-AA5E-497A-8EA9-35DBCAFCB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Performance Evaluation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72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2D24-2E13-4680-A0D3-5D2EEA71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78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500853"/>
                  </p:ext>
                </p:extLst>
              </p:nvPr>
            </p:nvGraphicFramePr>
            <p:xfrm>
              <a:off x="1593695" y="2750207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524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574323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Distributed Hybrid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37.04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i="0" dirty="0">
                              <a:latin typeface="+mn-lt"/>
                              <a:ea typeface="+mn-ea"/>
                            </a:rPr>
                            <a:t>6.78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331838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39.39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i="0" dirty="0">
                              <a:latin typeface="+mn-lt"/>
                              <a:ea typeface="+mn-ea"/>
                            </a:rPr>
                            <a:t>2.79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37.90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/>
                            <a:t>2.87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225486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1.4.52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rgbClr val="FF0000"/>
                              </a:solidFill>
                            </a:rPr>
                            <a:t>5.43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2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rgbClr val="00B050"/>
                              </a:solidFill>
                            </a:rPr>
                            <a:t>3.2%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3B6EC0-50AF-4AEA-82AA-F89DFBB8C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500853"/>
                  </p:ext>
                </p:extLst>
              </p:nvPr>
            </p:nvGraphicFramePr>
            <p:xfrm>
              <a:off x="1593695" y="2750207"/>
              <a:ext cx="7330355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524">
                      <a:extLst>
                        <a:ext uri="{9D8B030D-6E8A-4147-A177-3AD203B41FA5}">
                          <a16:colId xmlns:a16="http://schemas.microsoft.com/office/drawing/2014/main" val="3257448321"/>
                        </a:ext>
                      </a:extLst>
                    </a:gridCol>
                    <a:gridCol w="1574323">
                      <a:extLst>
                        <a:ext uri="{9D8B030D-6E8A-4147-A177-3AD203B41FA5}">
                          <a16:colId xmlns:a16="http://schemas.microsoft.com/office/drawing/2014/main" val="1008285776"/>
                        </a:ext>
                      </a:extLst>
                    </a:gridCol>
                    <a:gridCol w="2844508">
                      <a:extLst>
                        <a:ext uri="{9D8B030D-6E8A-4147-A177-3AD203B41FA5}">
                          <a16:colId xmlns:a16="http://schemas.microsoft.com/office/drawing/2014/main" val="86747405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Benchmark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DMON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Distributed Hybrid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0965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READ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110000" r="-181008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11000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33564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GETCWD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207042" r="-181008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207042" b="-2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053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SCHED_YIELD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311429" r="-1810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7602" t="-311429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1810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Lighttpd</a:t>
                          </a:r>
                          <a:r>
                            <a:rPr lang="en-US" sz="2200" dirty="0"/>
                            <a:t> 1.4.52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271" t="-411429" r="-1810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solidFill>
                                <a:srgbClr val="00B050"/>
                              </a:solidFill>
                            </a:rPr>
                            <a:t>3.2%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334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28D2119-AA5E-497A-8EA9-35DBCAFCB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Performance Evaluation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32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4A05-CFFD-43F1-A7A8-E0054944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6CDC-6D41-42DC-9141-24E02DFF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387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</a:rPr>
              <a:t>A hybrid NVX design unifies strengths of previous approaches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</a:rPr>
              <a:t>We constructed the first distributed heterogeneous NVX design and provided solutions to the major challenges that come from this setting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</a:rPr>
              <a:t>A distributed hybrid NVX design reduces the overhead  of a distributed setting even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CD937-542D-4B79-80B1-74F09EB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79</a:t>
            </a:fld>
            <a:endParaRPr lang="en-US" dirty="0"/>
          </a:p>
        </p:txBody>
      </p:sp>
      <p:pic>
        <p:nvPicPr>
          <p:cNvPr id="8" name="Picture 7" descr="A picture containing indoor, man, monitor, television&#10;&#10;Description automatically generated">
            <a:extLst>
              <a:ext uri="{FF2B5EF4-FFF2-40B4-BE49-F238E27FC236}">
                <a16:creationId xmlns:a16="http://schemas.microsoft.com/office/drawing/2014/main" id="{845C166A-CFBB-4B1C-BB36-52CCF314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792" y="1"/>
            <a:ext cx="2494208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7954580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5EA66-E8D5-4D21-A6A7-43873FCA3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636802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Q&amp;A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627ED1-58E0-4019-B7B4-A067F0E3D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" r="1" b="1"/>
          <a:stretch/>
        </p:blipFill>
        <p:spPr>
          <a:xfrm>
            <a:off x="4642885" y="643464"/>
            <a:ext cx="2916599" cy="32759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0AD9-1396-4AEC-ACA1-E52CC84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4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A5-77E7-4700-A67F-F6E07B93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67" y="192572"/>
            <a:ext cx="10515600" cy="65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Eternal War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0318-8E81-4915-8D7C-4A7308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picture containing person, man, cellphone, phone&#10;&#10;Description automatically generated">
            <a:extLst>
              <a:ext uri="{FF2B5EF4-FFF2-40B4-BE49-F238E27FC236}">
                <a16:creationId xmlns:a16="http://schemas.microsoft.com/office/drawing/2014/main" id="{D472C56D-5F15-4729-B917-793AB3B2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89" y="4829307"/>
            <a:ext cx="1656805" cy="1295108"/>
          </a:xfrm>
          <a:prstGeom prst="rect">
            <a:avLst/>
          </a:prstGeom>
        </p:spPr>
      </p:pic>
      <p:pic>
        <p:nvPicPr>
          <p:cNvPr id="8" name="Picture 7" descr="A picture containing sitting, meter, blue&#10;&#10;Description automatically generated">
            <a:extLst>
              <a:ext uri="{FF2B5EF4-FFF2-40B4-BE49-F238E27FC236}">
                <a16:creationId xmlns:a16="http://schemas.microsoft.com/office/drawing/2014/main" id="{B557C6F5-95FF-48E0-81C9-9ABE9FC0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4885692"/>
            <a:ext cx="1509381" cy="13354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13FF85-FCB7-4B18-8D79-D5D42ED15EEB}"/>
              </a:ext>
            </a:extLst>
          </p:cNvPr>
          <p:cNvSpPr/>
          <p:nvPr/>
        </p:nvSpPr>
        <p:spPr>
          <a:xfrm>
            <a:off x="5432865" y="5143113"/>
            <a:ext cx="1136733" cy="10242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3E87A0-4472-4C51-84AA-294343E3ACD8}"/>
              </a:ext>
            </a:extLst>
          </p:cNvPr>
          <p:cNvSpPr/>
          <p:nvPr/>
        </p:nvSpPr>
        <p:spPr>
          <a:xfrm>
            <a:off x="409458" y="1100925"/>
            <a:ext cx="5262465" cy="36612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15A36A-D61E-4BCC-BF14-A9F4B417AA33}"/>
              </a:ext>
            </a:extLst>
          </p:cNvPr>
          <p:cNvSpPr/>
          <p:nvPr/>
        </p:nvSpPr>
        <p:spPr>
          <a:xfrm>
            <a:off x="6520079" y="1100925"/>
            <a:ext cx="5262465" cy="36612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A6CA9-2EF9-4214-8D3A-CE1A6748EF90}"/>
              </a:ext>
            </a:extLst>
          </p:cNvPr>
          <p:cNvSpPr/>
          <p:nvPr/>
        </p:nvSpPr>
        <p:spPr>
          <a:xfrm>
            <a:off x="980685" y="4169689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Smashing the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2FFB-75ED-4EE6-A0F3-A13909A9991E}"/>
              </a:ext>
            </a:extLst>
          </p:cNvPr>
          <p:cNvSpPr/>
          <p:nvPr/>
        </p:nvSpPr>
        <p:spPr>
          <a:xfrm>
            <a:off x="3547153" y="3567546"/>
            <a:ext cx="137198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Ret2libc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418F-4BF1-40B8-8A53-0A23D5C61FE3}"/>
              </a:ext>
            </a:extLst>
          </p:cNvPr>
          <p:cNvSpPr/>
          <p:nvPr/>
        </p:nvSpPr>
        <p:spPr>
          <a:xfrm>
            <a:off x="1309677" y="2457284"/>
            <a:ext cx="1004681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25BCB-BD48-4903-BA17-D9490A0260C9}"/>
              </a:ext>
            </a:extLst>
          </p:cNvPr>
          <p:cNvSpPr/>
          <p:nvPr/>
        </p:nvSpPr>
        <p:spPr>
          <a:xfrm>
            <a:off x="870943" y="2002246"/>
            <a:ext cx="2467635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Information Disclosure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6E7DD-D0D3-4C55-842A-F716A09E68F3}"/>
              </a:ext>
            </a:extLst>
          </p:cNvPr>
          <p:cNvSpPr/>
          <p:nvPr/>
        </p:nvSpPr>
        <p:spPr>
          <a:xfrm>
            <a:off x="3799776" y="1807685"/>
            <a:ext cx="950556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DOP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7B83A-EB2D-4304-8C02-D8F4110272DF}"/>
              </a:ext>
            </a:extLst>
          </p:cNvPr>
          <p:cNvSpPr/>
          <p:nvPr/>
        </p:nvSpPr>
        <p:spPr>
          <a:xfrm>
            <a:off x="3529550" y="1205542"/>
            <a:ext cx="836644" cy="429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BOP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844A9-EDE1-48A7-826B-69CD172FCF88}"/>
              </a:ext>
            </a:extLst>
          </p:cNvPr>
          <p:cNvSpPr/>
          <p:nvPr/>
        </p:nvSpPr>
        <p:spPr>
          <a:xfrm>
            <a:off x="2735923" y="2741162"/>
            <a:ext cx="2014409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 Strings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ED3F3-E0E6-481E-AC86-4F161BC973A8}"/>
              </a:ext>
            </a:extLst>
          </p:cNvPr>
          <p:cNvSpPr/>
          <p:nvPr/>
        </p:nvSpPr>
        <p:spPr>
          <a:xfrm>
            <a:off x="563914" y="3381795"/>
            <a:ext cx="2209800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Overflows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34ED6-347E-4700-9393-982BB10CC781}"/>
              </a:ext>
            </a:extLst>
          </p:cNvPr>
          <p:cNvSpPr/>
          <p:nvPr/>
        </p:nvSpPr>
        <p:spPr>
          <a:xfrm>
            <a:off x="1751365" y="1409752"/>
            <a:ext cx="944912" cy="5924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PIROP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5B753-9C3D-479B-A2C5-D6DF3E1102ED}"/>
              </a:ext>
            </a:extLst>
          </p:cNvPr>
          <p:cNvSpPr/>
          <p:nvPr/>
        </p:nvSpPr>
        <p:spPr>
          <a:xfrm>
            <a:off x="8507731" y="4200339"/>
            <a:ext cx="1706880" cy="550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 Canaries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01900-2BA1-4785-B7C3-77E6776FD80F}"/>
              </a:ext>
            </a:extLst>
          </p:cNvPr>
          <p:cNvSpPr/>
          <p:nvPr/>
        </p:nvSpPr>
        <p:spPr>
          <a:xfrm>
            <a:off x="9182910" y="342401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0DE5-FBCF-4B5A-BAFE-66F0691A513F}"/>
              </a:ext>
            </a:extLst>
          </p:cNvPr>
          <p:cNvSpPr/>
          <p:nvPr/>
        </p:nvSpPr>
        <p:spPr>
          <a:xfrm>
            <a:off x="8329470" y="2245344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Fine-grained Randomization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359D0-73BF-4EA2-8042-D2498B98BB0F}"/>
              </a:ext>
            </a:extLst>
          </p:cNvPr>
          <p:cNvSpPr/>
          <p:nvPr/>
        </p:nvSpPr>
        <p:spPr>
          <a:xfrm>
            <a:off x="6997431" y="3137763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Shadow Stacks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E60D8-E556-4FED-B243-FE7231A7E95C}"/>
              </a:ext>
            </a:extLst>
          </p:cNvPr>
          <p:cNvSpPr/>
          <p:nvPr/>
        </p:nvSpPr>
        <p:spPr>
          <a:xfrm>
            <a:off x="7302710" y="2085066"/>
            <a:ext cx="607454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67FE8-689B-43BA-B816-56D8AB91D23D}"/>
              </a:ext>
            </a:extLst>
          </p:cNvPr>
          <p:cNvSpPr/>
          <p:nvPr/>
        </p:nvSpPr>
        <p:spPr>
          <a:xfrm>
            <a:off x="10214611" y="2648946"/>
            <a:ext cx="92341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1C530-A281-4630-AF51-F93690057076}"/>
              </a:ext>
            </a:extLst>
          </p:cNvPr>
          <p:cNvSpPr/>
          <p:nvPr/>
        </p:nvSpPr>
        <p:spPr>
          <a:xfrm>
            <a:off x="9149278" y="1469019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Execute-only memory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84F41-4607-4C53-B277-E02F11FC6A8E}"/>
              </a:ext>
            </a:extLst>
          </p:cNvPr>
          <p:cNvSpPr/>
          <p:nvPr/>
        </p:nvSpPr>
        <p:spPr>
          <a:xfrm>
            <a:off x="7056724" y="1153835"/>
            <a:ext cx="1706880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assisted CFI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93484-23A8-49E0-93FB-083F3F9DC318}"/>
              </a:ext>
            </a:extLst>
          </p:cNvPr>
          <p:cNvSpPr/>
          <p:nvPr/>
        </p:nvSpPr>
        <p:spPr>
          <a:xfrm>
            <a:off x="7126574" y="3942241"/>
            <a:ext cx="740696" cy="661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3D1B0-52C4-4411-BA4D-507910245476}"/>
              </a:ext>
            </a:extLst>
          </p:cNvPr>
          <p:cNvSpPr/>
          <p:nvPr/>
        </p:nvSpPr>
        <p:spPr>
          <a:xfrm>
            <a:off x="85260" y="6452013"/>
            <a:ext cx="9420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Szekeres et al. “</a:t>
            </a:r>
            <a:r>
              <a:rPr lang="en-US" sz="1050" dirty="0" err="1">
                <a:solidFill>
                  <a:schemeClr val="bg1"/>
                </a:solidFill>
              </a:rPr>
              <a:t>Sok</a:t>
            </a:r>
            <a:r>
              <a:rPr lang="en-US" sz="1050" dirty="0">
                <a:solidFill>
                  <a:schemeClr val="bg1"/>
                </a:solidFill>
              </a:rPr>
              <a:t>: Eternal war in memory.” In S&amp;P, 2013.</a:t>
            </a:r>
          </a:p>
        </p:txBody>
      </p:sp>
    </p:spTree>
    <p:extLst>
      <p:ext uri="{BB962C8B-B14F-4D97-AF65-F5344CB8AC3E}">
        <p14:creationId xmlns:p14="http://schemas.microsoft.com/office/powerpoint/2010/main" val="290162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2923</Words>
  <Application>Microsoft Office PowerPoint</Application>
  <PresentationFormat>Widescreen</PresentationFormat>
  <Paragraphs>1005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Helvetica Light</vt:lpstr>
      <vt:lpstr>Wingdings</vt:lpstr>
      <vt:lpstr>Office Theme</vt:lpstr>
      <vt:lpstr>1_Office Theme</vt:lpstr>
      <vt:lpstr>Building the Next Generation of Security Focused NVX Systems: Addressing Limitations in N-Variant Execution</vt:lpstr>
      <vt:lpstr>PowerPoint Presentation</vt:lpstr>
      <vt:lpstr>Eternal War in Memory</vt:lpstr>
      <vt:lpstr>Eternal War in Memory</vt:lpstr>
      <vt:lpstr>Eternal War in Memory</vt:lpstr>
      <vt:lpstr>Eternal War in Memory</vt:lpstr>
      <vt:lpstr>Eternal War in Memory</vt:lpstr>
      <vt:lpstr>Eternal War in Memory</vt:lpstr>
      <vt:lpstr>Eternal War in Memory</vt:lpstr>
      <vt:lpstr>PowerPoint Presentation</vt:lpstr>
      <vt:lpstr>N-Variant eXecution (NVX)</vt:lpstr>
      <vt:lpstr>PowerPoint Presentation</vt:lpstr>
      <vt:lpstr>Monitor Design</vt:lpstr>
      <vt:lpstr>Monitor Design</vt:lpstr>
      <vt:lpstr>PowerPoint Presentation</vt:lpstr>
      <vt:lpstr>Monitor Design</vt:lpstr>
      <vt:lpstr>Limitations of NVX Systems</vt:lpstr>
      <vt:lpstr>Thesis</vt:lpstr>
      <vt:lpstr>PowerPoint Presentation</vt:lpstr>
      <vt:lpstr>Hybrid Design</vt:lpstr>
      <vt:lpstr>Core Components</vt:lpstr>
      <vt:lpstr>Core Components</vt:lpstr>
      <vt:lpstr>Core Components</vt:lpstr>
      <vt:lpstr>In-Process Monitor Security</vt:lpstr>
      <vt:lpstr>In-Process Monitor Security</vt:lpstr>
      <vt:lpstr>In-Process Monitor Security</vt:lpstr>
      <vt:lpstr>Performance Evaluation</vt:lpstr>
      <vt:lpstr>Performance Evaluation</vt:lpstr>
      <vt:lpstr>What Secure NVX Systems can do</vt:lpstr>
      <vt:lpstr>What Secure NVX Systems cannot do</vt:lpstr>
      <vt:lpstr>ProFTPD SSL Private Key Leak (DOP)</vt:lpstr>
      <vt:lpstr>Position-independent Code Reuse (PIROP)</vt:lpstr>
      <vt:lpstr>PowerPoint Presentation</vt:lpstr>
      <vt:lpstr>PowerPoint Presentation</vt:lpstr>
      <vt:lpstr>Distributed Heterogeneous N-Variant Execution</vt:lpstr>
      <vt:lpstr>Sources of Additional Diversity (ISA-Heterogeneity)</vt:lpstr>
      <vt:lpstr>Sources of Additional Diversity (ABI-Heterogeneity)</vt:lpstr>
      <vt:lpstr>PowerPoint Presentation</vt:lpstr>
      <vt:lpstr>Challenges</vt:lpstr>
      <vt:lpstr>ISA-Heterogeneity</vt:lpstr>
      <vt:lpstr>ISA-Heterogeneity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Differences at System Call Interface</vt:lpstr>
      <vt:lpstr>Anatomy of a System Call State </vt:lpstr>
      <vt:lpstr>Platform-Independent State Canonicalization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Challenges</vt:lpstr>
      <vt:lpstr>Expensive Inter-Monitor Communication</vt:lpstr>
      <vt:lpstr>Optimizations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Security      Performance  </vt:lpstr>
      <vt:lpstr>Case Study: ProFTPD SSL Private Key Leak</vt:lpstr>
      <vt:lpstr>Struct Layout Diversity</vt:lpstr>
      <vt:lpstr>PowerPoint Presentation</vt:lpstr>
      <vt:lpstr>Server Benchmarks</vt:lpstr>
      <vt:lpstr>Server Benchmarks (High-End Hardware)</vt:lpstr>
      <vt:lpstr>PowerPoint Presentation</vt:lpstr>
      <vt:lpstr>Comparison With Other NVX Systems</vt:lpstr>
      <vt:lpstr>Overhead Analysis</vt:lpstr>
      <vt:lpstr>PowerPoint Presentation</vt:lpstr>
      <vt:lpstr>PowerPoint Presentation</vt:lpstr>
      <vt:lpstr>Conclusion</vt:lpstr>
      <vt:lpstr>Thank You!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Next Generation of Security Focused NVX Systems: Addressing limitations in N-Variant Execution</dc:title>
  <dc:creator>Alexios Voulimeneas</dc:creator>
  <cp:lastModifiedBy>Alexios Voulimeneas</cp:lastModifiedBy>
  <cp:revision>844</cp:revision>
  <dcterms:created xsi:type="dcterms:W3CDTF">2020-05-18T09:43:06Z</dcterms:created>
  <dcterms:modified xsi:type="dcterms:W3CDTF">2022-04-25T10:19:12Z</dcterms:modified>
</cp:coreProperties>
</file>